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0" r:id="rId1"/>
    <p:sldMasterId id="2147483719" r:id="rId2"/>
  </p:sldMasterIdLst>
  <p:notesMasterIdLst>
    <p:notesMasterId r:id="rId28"/>
  </p:notesMasterIdLst>
  <p:sldIdLst>
    <p:sldId id="256" r:id="rId3"/>
    <p:sldId id="257" r:id="rId4"/>
    <p:sldId id="258" r:id="rId5"/>
    <p:sldId id="261" r:id="rId6"/>
    <p:sldId id="259" r:id="rId7"/>
    <p:sldId id="260" r:id="rId8"/>
    <p:sldId id="262" r:id="rId9"/>
    <p:sldId id="263" r:id="rId10"/>
    <p:sldId id="264" r:id="rId11"/>
    <p:sldId id="265" r:id="rId12"/>
    <p:sldId id="289" r:id="rId13"/>
    <p:sldId id="282" r:id="rId14"/>
    <p:sldId id="283" r:id="rId15"/>
    <p:sldId id="284" r:id="rId16"/>
    <p:sldId id="285" r:id="rId17"/>
    <p:sldId id="286" r:id="rId18"/>
    <p:sldId id="287" r:id="rId19"/>
    <p:sldId id="288" r:id="rId20"/>
    <p:sldId id="274" r:id="rId21"/>
    <p:sldId id="275" r:id="rId22"/>
    <p:sldId id="276" r:id="rId23"/>
    <p:sldId id="277" r:id="rId24"/>
    <p:sldId id="279" r:id="rId25"/>
    <p:sldId id="280" r:id="rId26"/>
    <p:sldId id="281" r:id="rId27"/>
  </p:sldIdLst>
  <p:sldSz cx="12192000" cy="6858000"/>
  <p:notesSz cx="6858000" cy="9144000"/>
  <p:embeddedFontLst>
    <p:embeddedFont>
      <p:font typeface="Bookman Old Style" panose="02050604050505020204" pitchFamily="18" charset="0"/>
      <p:regular r:id="rId29"/>
      <p:bold r:id="rId30"/>
      <p:italic r:id="rId31"/>
      <p:boldItalic r:id="rId32"/>
    </p:embeddedFont>
    <p:embeddedFont>
      <p:font typeface="Century Gothic" panose="020B0502020202020204" pitchFamily="34" charset="0"/>
      <p:regular r:id="rId33"/>
      <p:bold r:id="rId34"/>
      <p:italic r:id="rId35"/>
      <p:boldItalic r:id="rId36"/>
    </p:embeddedFont>
    <p:embeddedFont>
      <p:font typeface="Maven Pro" panose="020B0604020202020204" charset="0"/>
      <p:regular r:id="rId37"/>
      <p:bold r:id="rId38"/>
    </p:embeddedFont>
    <p:embeddedFont>
      <p:font typeface="Nunito" panose="020B0604020202020204" charset="0"/>
      <p:regular r:id="rId39"/>
      <p:bold r:id="rId40"/>
      <p:italic r:id="rId41"/>
      <p:boldItalic r:id="rId42"/>
    </p:embeddedFont>
    <p:embeddedFont>
      <p:font typeface="Nunito Black" panose="020B0604020202020204" charset="0"/>
      <p:bold r:id="rId43"/>
      <p:boldItalic r:id="rId44"/>
    </p:embeddedFont>
    <p:embeddedFont>
      <p:font typeface="Nunito SemiBold" panose="020B0604020202020204" charset="0"/>
      <p:regular r:id="rId45"/>
      <p:bold r:id="rId46"/>
      <p:italic r:id="rId47"/>
      <p:boldItalic r:id="rId48"/>
    </p:embeddedFont>
    <p:embeddedFont>
      <p:font typeface="Rockwell" panose="02060603020205020403" pitchFamily="18" charset="0"/>
      <p:regular r:id="rId49"/>
      <p:bold r:id="rId50"/>
      <p:italic r:id="rId51"/>
      <p:boldItalic r:id="rId5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5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1.fntdata"/><Relationship Id="rId21" Type="http://schemas.openxmlformats.org/officeDocument/2006/relationships/slide" Target="slides/slide19.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font" Target="fonts/font22.fntdata"/><Relationship Id="rId55"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1.fntdata"/><Relationship Id="rId41" Type="http://schemas.openxmlformats.org/officeDocument/2006/relationships/font" Target="fonts/font13.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font" Target="fonts/font2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23.fntdata"/><Relationship Id="rId3" Type="http://schemas.openxmlformats.org/officeDocument/2006/relationships/slide" Target="slides/slide1.xml"/></Relationships>
</file>

<file path=ppt/media/image1.jpeg>
</file>

<file path=ppt/media/image10.tiff>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2.png>
</file>

<file path=ppt/media/image3.png>
</file>

<file path=ppt/media/image4.jp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 name="Google Shape;6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3" name="Google Shape;12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df58df3c7f_0_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df58df3c7f_0_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f58df3c7f_0_25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f58df3c7f_0_2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df58df3c7f_0_2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df58df3c7f_0_2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df58df3c7f_0_25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df58df3c7f_0_2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df758a7f32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df758a7f32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df58df3c7f_0_1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df58df3c7f_0_1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 name="Google Shape;10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8" name="Google Shape;11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2185391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47672549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75375052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6208232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19676516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9133938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409476564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4246749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853494031"/>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2" name="Google Shape;22;p4"/>
          <p:cNvSpPr txBox="1">
            <a:spLocks noGrp="1"/>
          </p:cNvSpPr>
          <p:nvPr>
            <p:ph type="title"/>
          </p:nvPr>
        </p:nvSpPr>
        <p:spPr>
          <a:xfrm>
            <a:off x="517200" y="610700"/>
            <a:ext cx="11157600" cy="914700"/>
          </a:xfrm>
          <a:prstGeom prst="rect">
            <a:avLst/>
          </a:prstGeom>
        </p:spPr>
        <p:txBody>
          <a:bodyPr spcFirstLastPara="1" wrap="square" lIns="121900" tIns="121900" rIns="121900" bIns="121900" anchor="b" anchorCtr="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23" name="Google Shape;23;p4"/>
          <p:cNvSpPr txBox="1">
            <a:spLocks noGrp="1"/>
          </p:cNvSpPr>
          <p:nvPr>
            <p:ph type="body" idx="1"/>
          </p:nvPr>
        </p:nvSpPr>
        <p:spPr>
          <a:xfrm>
            <a:off x="517200" y="1986432"/>
            <a:ext cx="11157600" cy="4105200"/>
          </a:xfrm>
          <a:prstGeom prst="rect">
            <a:avLst/>
          </a:prstGeom>
        </p:spPr>
        <p:txBody>
          <a:bodyPr spcFirstLastPara="1" wrap="square" lIns="121900" tIns="121900" rIns="121900" bIns="121900" anchor="t" anchorCtr="0">
            <a:normAutofit/>
          </a:bodyPr>
          <a:lstStyle>
            <a:lvl1pPr marL="457200" lvl="0" indent="-381000">
              <a:spcBef>
                <a:spcPts val="0"/>
              </a:spcBef>
              <a:spcAft>
                <a:spcPts val="0"/>
              </a:spcAft>
              <a:buSzPts val="24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24" name="Google Shape;24;p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0265865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CFCD0C2-6195-4B22-9089-D2FBF52EE7F9}" type="datetimeFigureOut">
              <a:rPr lang="en-US" smtClean="0"/>
              <a:t>6/10/2021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1682293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783576990"/>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FCD0C2-6195-4B22-9089-D2FBF52EE7F9}" type="datetimeFigureOut">
              <a:rPr lang="en-US" smtClean="0"/>
              <a:t>6/10/2021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21597532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FCD0C2-6195-4B22-9089-D2FBF52EE7F9}" type="datetimeFigureOut">
              <a:rPr lang="en-US" smtClean="0"/>
              <a:t>6/10/2021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27762218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CFCD0C2-6195-4B22-9089-D2FBF52EE7F9}" type="datetimeFigureOut">
              <a:rPr lang="en-US" smtClean="0"/>
              <a:t>6/10/2021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25490191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CFCD0C2-6195-4B22-9089-D2FBF52EE7F9}" type="datetimeFigureOut">
              <a:rPr lang="en-US" smtClean="0"/>
              <a:t>6/10/2021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14585756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CFCD0C2-6195-4B22-9089-D2FBF52EE7F9}" type="datetimeFigureOut">
              <a:rPr lang="en-US" smtClean="0"/>
              <a:t>6/10/2021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27131764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FCD0C2-6195-4B22-9089-D2FBF52EE7F9}" type="datetimeFigureOut">
              <a:rPr lang="en-US" smtClean="0"/>
              <a:t>6/10/2021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6250164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CFCD0C2-6195-4B22-9089-D2FBF52EE7F9}" type="datetimeFigureOut">
              <a:rPr lang="en-US" smtClean="0"/>
              <a:t>6/10/2021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152147121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CFCD0C2-6195-4B22-9089-D2FBF52EE7F9}" type="datetimeFigureOut">
              <a:rPr lang="en-US" smtClean="0"/>
              <a:t>6/10/2021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195614692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CFCD0C2-6195-4B22-9089-D2FBF52EE7F9}" type="datetimeFigureOut">
              <a:rPr lang="en-US" smtClean="0"/>
              <a:t>6/10/2021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241035811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CFCD0C2-6195-4B22-9089-D2FBF52EE7F9}" type="datetimeFigureOut">
              <a:rPr lang="en-US" smtClean="0"/>
              <a:t>6/10/2021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1059474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6/10/2021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775992258"/>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CFCD0C2-6195-4B22-9089-D2FBF52EE7F9}" type="datetimeFigureOut">
              <a:rPr lang="en-US" smtClean="0"/>
              <a:t>6/10/2021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C919A3-61BB-47B4-A488-3ABBD4EACEE6}"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5319454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CFCD0C2-6195-4B22-9089-D2FBF52EE7F9}" type="datetimeFigureOut">
              <a:rPr lang="en-US" smtClean="0"/>
              <a:t>6/10/2021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118018061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CFCD0C2-6195-4B22-9089-D2FBF52EE7F9}" type="datetimeFigureOut">
              <a:rPr lang="en-US" smtClean="0"/>
              <a:t>6/10/2021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33080258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CFCD0C2-6195-4B22-9089-D2FBF52EE7F9}" type="datetimeFigureOut">
              <a:rPr lang="en-US" smtClean="0"/>
              <a:t>6/10/2021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40916229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FCD0C2-6195-4B22-9089-D2FBF52EE7F9}" type="datetimeFigureOut">
              <a:rPr lang="en-US" smtClean="0"/>
              <a:t>6/10/2021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28710087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FCD0C2-6195-4B22-9089-D2FBF52EE7F9}" type="datetimeFigureOut">
              <a:rPr lang="en-US" smtClean="0"/>
              <a:t>6/10/2021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C919A3-61BB-47B4-A488-3ABBD4EACEE6}" type="slidenum">
              <a:rPr lang="en-US" smtClean="0"/>
              <a:t>‹#›</a:t>
            </a:fld>
            <a:endParaRPr lang="en-US"/>
          </a:p>
        </p:txBody>
      </p:sp>
    </p:spTree>
    <p:extLst>
      <p:ext uri="{BB962C8B-B14F-4D97-AF65-F5344CB8AC3E}">
        <p14:creationId xmlns:p14="http://schemas.microsoft.com/office/powerpoint/2010/main" val="2379725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77985655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6/10/2021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424917362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6/10/2021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53054200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6/10/2021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433365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02844811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6/10/2021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76231797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theme" Target="../theme/theme2.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smtClean="0"/>
              <a:pPr/>
              <a:t>6/10/2021</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652860119"/>
      </p:ext>
    </p:extLst>
  </p:cSld>
  <p:clrMap bg1="dk1" tx1="lt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CFCD0C2-6195-4B22-9089-D2FBF52EE7F9}" type="datetimeFigureOut">
              <a:rPr lang="en-US" smtClean="0"/>
              <a:t>6/10/2021</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6C919A3-61BB-47B4-A488-3ABBD4EACEE6}" type="slidenum">
              <a:rPr lang="en-US" smtClean="0"/>
              <a:t>‹#›</a:t>
            </a:fld>
            <a:endParaRPr lang="en-US"/>
          </a:p>
        </p:txBody>
      </p:sp>
    </p:spTree>
    <p:extLst>
      <p:ext uri="{BB962C8B-B14F-4D97-AF65-F5344CB8AC3E}">
        <p14:creationId xmlns:p14="http://schemas.microsoft.com/office/powerpoint/2010/main" val="113144135"/>
      </p:ext>
    </p:extLst>
  </p:cSld>
  <p:clrMap bg1="dk1" tx1="lt1" bg2="dk2" tx2="lt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 id="2147483736"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hyperlink" Target="https://www.huffingtonpost.com/nell-minow/thank-you-notes-the-five-_b_6382182.html" TargetMode="External"/><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hyperlink" Target="https://thesalesblog.com/2018/02/24/the-hustlers-playbook-progress-over-perfection/" TargetMode="External"/><Relationship Id="rId4" Type="http://schemas.openxmlformats.org/officeDocument/2006/relationships/image" Target="../media/image18.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p:nvPr/>
        </p:nvSpPr>
        <p:spPr>
          <a:xfrm>
            <a:off x="2067375" y="2200275"/>
            <a:ext cx="8127000" cy="1662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4800" dirty="0">
                <a:latin typeface="Nunito Black"/>
                <a:ea typeface="Nunito Black"/>
                <a:cs typeface="Nunito Black"/>
                <a:sym typeface="Nunito Black"/>
              </a:rPr>
              <a:t>MUSIC RECOMMENDER     SYSTEM</a:t>
            </a:r>
            <a:endParaRPr sz="4800" dirty="0">
              <a:latin typeface="Nunito Black"/>
              <a:ea typeface="Nunito Black"/>
              <a:cs typeface="Nunito Black"/>
              <a:sym typeface="Nunito Black"/>
            </a:endParaRPr>
          </a:p>
        </p:txBody>
      </p:sp>
      <p:pic>
        <p:nvPicPr>
          <p:cNvPr id="70" name="Google Shape;70;p14"/>
          <p:cNvPicPr preferRelativeResize="0"/>
          <p:nvPr/>
        </p:nvPicPr>
        <p:blipFill>
          <a:blip r:embed="rId3">
            <a:alphaModFix/>
          </a:blip>
          <a:stretch>
            <a:fillRect/>
          </a:stretch>
        </p:blipFill>
        <p:spPr>
          <a:xfrm>
            <a:off x="4814900" y="328625"/>
            <a:ext cx="1871650" cy="1871651"/>
          </a:xfrm>
          <a:prstGeom prst="rect">
            <a:avLst/>
          </a:prstGeom>
          <a:noFill/>
          <a:ln>
            <a:noFill/>
          </a:ln>
          <a:effectLst>
            <a:glow rad="228600">
              <a:schemeClr val="accent6">
                <a:satMod val="175000"/>
                <a:alpha val="40000"/>
              </a:schemeClr>
            </a:glow>
          </a:effectLst>
        </p:spPr>
      </p:pic>
      <p:pic>
        <p:nvPicPr>
          <p:cNvPr id="71" name="Google Shape;71;p14"/>
          <p:cNvPicPr preferRelativeResize="0"/>
          <p:nvPr/>
        </p:nvPicPr>
        <p:blipFill>
          <a:blip r:embed="rId4">
            <a:alphaModFix/>
          </a:blip>
          <a:stretch>
            <a:fillRect/>
          </a:stretch>
        </p:blipFill>
        <p:spPr>
          <a:xfrm>
            <a:off x="3386150" y="4014975"/>
            <a:ext cx="1800225" cy="1871649"/>
          </a:xfrm>
          <a:prstGeom prst="rect">
            <a:avLst/>
          </a:prstGeom>
          <a:noFill/>
          <a:ln>
            <a:noFill/>
          </a:ln>
        </p:spPr>
      </p:pic>
      <p:pic>
        <p:nvPicPr>
          <p:cNvPr id="72" name="Google Shape;72;p14"/>
          <p:cNvPicPr preferRelativeResize="0"/>
          <p:nvPr/>
        </p:nvPicPr>
        <p:blipFill>
          <a:blip r:embed="rId5">
            <a:alphaModFix/>
          </a:blip>
          <a:stretch>
            <a:fillRect/>
          </a:stretch>
        </p:blipFill>
        <p:spPr>
          <a:xfrm>
            <a:off x="6057900" y="4186250"/>
            <a:ext cx="1548000" cy="1548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3"/>
          <p:cNvSpPr txBox="1">
            <a:spLocks noGrp="1"/>
          </p:cNvSpPr>
          <p:nvPr>
            <p:ph type="title"/>
          </p:nvPr>
        </p:nvSpPr>
        <p:spPr>
          <a:xfrm>
            <a:off x="846408" y="539804"/>
            <a:ext cx="9404723" cy="140053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4200"/>
              <a:buFont typeface="Century Gothic"/>
              <a:buNone/>
            </a:pPr>
            <a:r>
              <a:rPr lang="en-GB" b="1"/>
              <a:t>Advantages and Disadvantages OF Content-based Filtering </a:t>
            </a:r>
            <a:br>
              <a:rPr lang="en-GB" b="1"/>
            </a:br>
            <a:endParaRPr/>
          </a:p>
        </p:txBody>
      </p:sp>
      <p:sp>
        <p:nvSpPr>
          <p:cNvPr id="126" name="Google Shape;126;p23"/>
          <p:cNvSpPr txBox="1">
            <a:spLocks noGrp="1"/>
          </p:cNvSpPr>
          <p:nvPr>
            <p:ph idx="1"/>
          </p:nvPr>
        </p:nvSpPr>
        <p:spPr>
          <a:xfrm>
            <a:off x="502425" y="2061625"/>
            <a:ext cx="11046300" cy="4195500"/>
          </a:xfrm>
          <a:prstGeom prst="rect">
            <a:avLst/>
          </a:prstGeom>
          <a:noFill/>
          <a:ln>
            <a:noFill/>
          </a:ln>
        </p:spPr>
        <p:txBody>
          <a:bodyPr spcFirstLastPara="1" wrap="square" lIns="91425" tIns="45700" rIns="91425" bIns="45700" anchor="t" anchorCtr="0">
            <a:normAutofit fontScale="25000" lnSpcReduction="20000"/>
          </a:bodyPr>
          <a:lstStyle/>
          <a:p>
            <a:pPr marL="0" lvl="0" indent="0" algn="l" rtl="0">
              <a:spcBef>
                <a:spcPts val="0"/>
              </a:spcBef>
              <a:spcAft>
                <a:spcPts val="0"/>
              </a:spcAft>
              <a:buSzPct val="66666"/>
              <a:buNone/>
            </a:pPr>
            <a:endParaRPr/>
          </a:p>
          <a:p>
            <a:pPr marL="342900" lvl="0" indent="-385921" algn="l" rtl="0">
              <a:spcBef>
                <a:spcPts val="1000"/>
              </a:spcBef>
              <a:spcAft>
                <a:spcPts val="0"/>
              </a:spcAft>
              <a:buSzPct val="100000"/>
              <a:buFont typeface="Nunito SemiBold"/>
              <a:buChar char="●"/>
            </a:pPr>
            <a:r>
              <a:rPr lang="en-GB" sz="8150">
                <a:latin typeface="Nunito SemiBold"/>
                <a:ea typeface="Nunito SemiBold"/>
                <a:cs typeface="Nunito SemiBold"/>
                <a:sym typeface="Nunito SemiBold"/>
              </a:rPr>
              <a:t>Advantages</a:t>
            </a:r>
            <a:endParaRPr sz="8150">
              <a:latin typeface="Nunito SemiBold"/>
              <a:ea typeface="Nunito SemiBold"/>
              <a:cs typeface="Nunito SemiBold"/>
              <a:sym typeface="Nunito SemiBold"/>
            </a:endParaRPr>
          </a:p>
          <a:p>
            <a:pPr marL="342900" lvl="0" indent="-385921" algn="l" rtl="0">
              <a:spcBef>
                <a:spcPts val="1000"/>
              </a:spcBef>
              <a:spcAft>
                <a:spcPts val="0"/>
              </a:spcAft>
              <a:buSzPct val="100000"/>
              <a:buFont typeface="Nunito SemiBold"/>
              <a:buChar char="●"/>
            </a:pPr>
            <a:r>
              <a:rPr lang="en-GB" sz="8150">
                <a:latin typeface="Nunito SemiBold"/>
                <a:ea typeface="Nunito SemiBold"/>
                <a:cs typeface="Nunito SemiBold"/>
                <a:sym typeface="Nunito SemiBold"/>
              </a:rPr>
              <a:t>The model doesn't need any data about other users, since the recommendations are specific to this user. This makes it easier to scale to a large number of users.</a:t>
            </a:r>
            <a:endParaRPr sz="8150">
              <a:latin typeface="Nunito SemiBold"/>
              <a:ea typeface="Nunito SemiBold"/>
              <a:cs typeface="Nunito SemiBold"/>
              <a:sym typeface="Nunito SemiBold"/>
            </a:endParaRPr>
          </a:p>
          <a:p>
            <a:pPr marL="342900" lvl="0" indent="-385921" algn="l" rtl="0">
              <a:spcBef>
                <a:spcPts val="1000"/>
              </a:spcBef>
              <a:spcAft>
                <a:spcPts val="0"/>
              </a:spcAft>
              <a:buSzPct val="100000"/>
              <a:buFont typeface="Nunito SemiBold"/>
              <a:buChar char="●"/>
            </a:pPr>
            <a:r>
              <a:rPr lang="en-GB" sz="8150">
                <a:latin typeface="Nunito SemiBold"/>
                <a:ea typeface="Nunito SemiBold"/>
                <a:cs typeface="Nunito SemiBold"/>
                <a:sym typeface="Nunito SemiBold"/>
              </a:rPr>
              <a:t>The model can capture the specific interests of a user, and can recommend niche items that very few other users are interested in.</a:t>
            </a:r>
            <a:endParaRPr sz="8150">
              <a:latin typeface="Nunito SemiBold"/>
              <a:ea typeface="Nunito SemiBold"/>
              <a:cs typeface="Nunito SemiBold"/>
              <a:sym typeface="Nunito SemiBold"/>
            </a:endParaRPr>
          </a:p>
          <a:p>
            <a:pPr marL="342900" lvl="0" indent="-385921" algn="l" rtl="0">
              <a:spcBef>
                <a:spcPts val="1000"/>
              </a:spcBef>
              <a:spcAft>
                <a:spcPts val="0"/>
              </a:spcAft>
              <a:buSzPct val="100000"/>
              <a:buFont typeface="Nunito SemiBold"/>
              <a:buChar char="●"/>
            </a:pPr>
            <a:r>
              <a:rPr lang="en-GB" sz="8150">
                <a:latin typeface="Nunito SemiBold"/>
                <a:ea typeface="Nunito SemiBold"/>
                <a:cs typeface="Nunito SemiBold"/>
                <a:sym typeface="Nunito SemiBold"/>
              </a:rPr>
              <a:t>Disadvantages</a:t>
            </a:r>
            <a:endParaRPr sz="8150">
              <a:latin typeface="Nunito SemiBold"/>
              <a:ea typeface="Nunito SemiBold"/>
              <a:cs typeface="Nunito SemiBold"/>
              <a:sym typeface="Nunito SemiBold"/>
            </a:endParaRPr>
          </a:p>
          <a:p>
            <a:pPr marL="342900" lvl="0" indent="-385921" algn="l" rtl="0">
              <a:spcBef>
                <a:spcPts val="1000"/>
              </a:spcBef>
              <a:spcAft>
                <a:spcPts val="0"/>
              </a:spcAft>
              <a:buSzPct val="100000"/>
              <a:buFont typeface="Nunito SemiBold"/>
              <a:buChar char="●"/>
            </a:pPr>
            <a:r>
              <a:rPr lang="en-GB" sz="8150">
                <a:latin typeface="Nunito SemiBold"/>
                <a:ea typeface="Nunito SemiBold"/>
                <a:cs typeface="Nunito SemiBold"/>
                <a:sym typeface="Nunito SemiBold"/>
              </a:rPr>
              <a:t>Since the feature representation of the items are hand-engineered to some extent, this technique requires a lot of domain knowledge. Therefore, the model can only be as good as the hand-engineered features.</a:t>
            </a:r>
            <a:endParaRPr sz="8150">
              <a:latin typeface="Nunito SemiBold"/>
              <a:ea typeface="Nunito SemiBold"/>
              <a:cs typeface="Nunito SemiBold"/>
              <a:sym typeface="Nunito SemiBold"/>
            </a:endParaRPr>
          </a:p>
          <a:p>
            <a:pPr marL="342900" lvl="0" indent="-385921" algn="l" rtl="0">
              <a:spcBef>
                <a:spcPts val="1000"/>
              </a:spcBef>
              <a:spcAft>
                <a:spcPts val="0"/>
              </a:spcAft>
              <a:buSzPct val="100000"/>
              <a:buFont typeface="Nunito SemiBold"/>
              <a:buChar char="●"/>
            </a:pPr>
            <a:r>
              <a:rPr lang="en-GB" sz="8150">
                <a:latin typeface="Nunito SemiBold"/>
                <a:ea typeface="Nunito SemiBold"/>
                <a:cs typeface="Nunito SemiBold"/>
                <a:sym typeface="Nunito SemiBold"/>
              </a:rPr>
              <a:t>The model can only make recommendations based on existing interests of the user. In other words, the model has limited ability to expand on the users' existing interests.</a:t>
            </a:r>
            <a:endParaRPr sz="8150">
              <a:latin typeface="Nunito SemiBold"/>
              <a:ea typeface="Nunito SemiBold"/>
              <a:cs typeface="Nunito SemiBold"/>
              <a:sym typeface="Nunito SemiBold"/>
            </a:endParaRPr>
          </a:p>
          <a:p>
            <a:pPr marL="342900" lvl="0" indent="-256540" algn="l" rtl="0">
              <a:spcBef>
                <a:spcPts val="1000"/>
              </a:spcBef>
              <a:spcAft>
                <a:spcPts val="0"/>
              </a:spcAft>
              <a:buSzPts val="400"/>
              <a:buNone/>
            </a:pPr>
            <a:endParaRPr sz="8150" b="1"/>
          </a:p>
          <a:p>
            <a:pPr marL="0" lvl="0" indent="0" algn="l" rtl="0">
              <a:spcBef>
                <a:spcPts val="1000"/>
              </a:spcBef>
              <a:spcAft>
                <a:spcPts val="0"/>
              </a:spcAft>
              <a:buSzPts val="400"/>
              <a:buNone/>
            </a:pPr>
            <a:endParaRPr sz="815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CB953-DDBD-AD4B-849A-3F4021CEC7CF}"/>
              </a:ext>
            </a:extLst>
          </p:cNvPr>
          <p:cNvSpPr>
            <a:spLocks noGrp="1"/>
          </p:cNvSpPr>
          <p:nvPr>
            <p:ph type="ctrTitle"/>
          </p:nvPr>
        </p:nvSpPr>
        <p:spPr>
          <a:xfrm>
            <a:off x="1595269" y="2235200"/>
            <a:ext cx="9001462" cy="2387600"/>
          </a:xfrm>
        </p:spPr>
        <p:txBody>
          <a:bodyPr/>
          <a:lstStyle/>
          <a:p>
            <a:r>
              <a:rPr lang="en-IN" dirty="0"/>
              <a:t>Collaborative Filtering </a:t>
            </a:r>
            <a:br>
              <a:rPr lang="en-IN" dirty="0"/>
            </a:br>
            <a:endParaRPr lang="en-US" dirty="0"/>
          </a:p>
        </p:txBody>
      </p:sp>
    </p:spTree>
    <p:extLst>
      <p:ext uri="{BB962C8B-B14F-4D97-AF65-F5344CB8AC3E}">
        <p14:creationId xmlns:p14="http://schemas.microsoft.com/office/powerpoint/2010/main" val="19494891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2A0EA-E7F0-9D49-9659-762B7E24FBF9}"/>
              </a:ext>
            </a:extLst>
          </p:cNvPr>
          <p:cNvSpPr>
            <a:spLocks noGrp="1"/>
          </p:cNvSpPr>
          <p:nvPr>
            <p:ph type="title"/>
          </p:nvPr>
        </p:nvSpPr>
        <p:spPr>
          <a:xfrm>
            <a:off x="646111" y="452718"/>
            <a:ext cx="9404723" cy="1444908"/>
          </a:xfrm>
        </p:spPr>
        <p:txBody>
          <a:bodyPr/>
          <a:lstStyle/>
          <a:p>
            <a:r>
              <a:rPr lang="en-US" dirty="0"/>
              <a:t>WHAT IS COLLABORATIVE FILTERING?</a:t>
            </a:r>
          </a:p>
        </p:txBody>
      </p:sp>
      <p:sp>
        <p:nvSpPr>
          <p:cNvPr id="3" name="Content Placeholder 2">
            <a:extLst>
              <a:ext uri="{FF2B5EF4-FFF2-40B4-BE49-F238E27FC236}">
                <a16:creationId xmlns:a16="http://schemas.microsoft.com/office/drawing/2014/main" id="{5CA77B3C-1EC4-1F4D-9422-710F205A9E9E}"/>
              </a:ext>
            </a:extLst>
          </p:cNvPr>
          <p:cNvSpPr>
            <a:spLocks noGrp="1"/>
          </p:cNvSpPr>
          <p:nvPr>
            <p:ph idx="1"/>
          </p:nvPr>
        </p:nvSpPr>
        <p:spPr>
          <a:xfrm>
            <a:off x="737420" y="1897626"/>
            <a:ext cx="9312434" cy="4326192"/>
          </a:xfrm>
        </p:spPr>
        <p:txBody>
          <a:bodyPr>
            <a:normAutofit lnSpcReduction="10000"/>
          </a:bodyPr>
          <a:lstStyle/>
          <a:p>
            <a:r>
              <a:rPr lang="en-IN" dirty="0"/>
              <a:t>To </a:t>
            </a:r>
            <a:r>
              <a:rPr lang="en-IN" b="1" dirty="0">
                <a:solidFill>
                  <a:schemeClr val="accent1"/>
                </a:solidFill>
              </a:rPr>
              <a:t>recommend</a:t>
            </a:r>
            <a:r>
              <a:rPr lang="en-IN" dirty="0"/>
              <a:t> items </a:t>
            </a:r>
            <a:r>
              <a:rPr lang="en-IN" b="1" dirty="0">
                <a:solidFill>
                  <a:schemeClr val="accent1"/>
                </a:solidFill>
              </a:rPr>
              <a:t>via the choice of other similar users</a:t>
            </a:r>
            <a:r>
              <a:rPr lang="en-IN" dirty="0"/>
              <a:t> </a:t>
            </a:r>
          </a:p>
          <a:p>
            <a:r>
              <a:rPr lang="en-IN" dirty="0"/>
              <a:t>it assumes that if user X and Y rate n items similarly or have similar behaviour, they will rate or act on other items similarly </a:t>
            </a:r>
          </a:p>
          <a:p>
            <a:r>
              <a:rPr lang="en-IN" dirty="0"/>
              <a:t>The standard method of Collaborative Filtering is known as </a:t>
            </a:r>
            <a:r>
              <a:rPr lang="en-IN" b="1" dirty="0">
                <a:solidFill>
                  <a:schemeClr val="accent1"/>
                </a:solidFill>
              </a:rPr>
              <a:t>Nearest Neighbourhood </a:t>
            </a:r>
            <a:r>
              <a:rPr lang="en-IN" dirty="0"/>
              <a:t>algorithm</a:t>
            </a:r>
          </a:p>
          <a:p>
            <a:r>
              <a:rPr lang="en-IN" dirty="0"/>
              <a:t>Instead of calculating the similarity between items, a set of ‘nearest neighbour’ users for each user whose </a:t>
            </a:r>
            <a:r>
              <a:rPr lang="en-IN" b="1" dirty="0">
                <a:solidFill>
                  <a:schemeClr val="accent1"/>
                </a:solidFill>
              </a:rPr>
              <a:t>past ratings have the strongest correlation are found</a:t>
            </a:r>
            <a:r>
              <a:rPr lang="en-IN" dirty="0"/>
              <a:t>. Therefore, scores for the unseen items are predicted based on a combination of the scores known from the nearest neighbours </a:t>
            </a:r>
          </a:p>
          <a:p>
            <a:r>
              <a:rPr lang="en-IN" b="1" dirty="0">
                <a:solidFill>
                  <a:schemeClr val="accent3"/>
                </a:solidFill>
              </a:rPr>
              <a:t>divided into three subcategories</a:t>
            </a:r>
            <a:r>
              <a:rPr lang="en-IN" dirty="0"/>
              <a:t>: memory-based, model-based, and hybrid collaborative filtering </a:t>
            </a:r>
          </a:p>
          <a:p>
            <a:endParaRPr lang="en-IN" dirty="0"/>
          </a:p>
          <a:p>
            <a:endParaRPr lang="en-IN" dirty="0"/>
          </a:p>
          <a:p>
            <a:endParaRPr lang="en-US" dirty="0"/>
          </a:p>
        </p:txBody>
      </p:sp>
    </p:spTree>
    <p:extLst>
      <p:ext uri="{BB962C8B-B14F-4D97-AF65-F5344CB8AC3E}">
        <p14:creationId xmlns:p14="http://schemas.microsoft.com/office/powerpoint/2010/main" val="2343488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FECC8-33C2-E14C-8D90-6ACFBD616EE3}"/>
              </a:ext>
            </a:extLst>
          </p:cNvPr>
          <p:cNvSpPr>
            <a:spLocks noGrp="1"/>
          </p:cNvSpPr>
          <p:nvPr>
            <p:ph type="title"/>
          </p:nvPr>
        </p:nvSpPr>
        <p:spPr>
          <a:xfrm>
            <a:off x="646111" y="452718"/>
            <a:ext cx="9404723" cy="854972"/>
          </a:xfrm>
        </p:spPr>
        <p:txBody>
          <a:bodyPr/>
          <a:lstStyle/>
          <a:p>
            <a:r>
              <a:rPr lang="en-US" dirty="0"/>
              <a:t>TYPES OF CF</a:t>
            </a:r>
          </a:p>
        </p:txBody>
      </p:sp>
      <p:pic>
        <p:nvPicPr>
          <p:cNvPr id="5" name="Content Placeholder 4">
            <a:extLst>
              <a:ext uri="{FF2B5EF4-FFF2-40B4-BE49-F238E27FC236}">
                <a16:creationId xmlns:a16="http://schemas.microsoft.com/office/drawing/2014/main" id="{53AFBC78-68BD-294B-B078-0C9902BC22EF}"/>
              </a:ext>
            </a:extLst>
          </p:cNvPr>
          <p:cNvPicPr>
            <a:picLocks noGrp="1" noChangeAspect="1"/>
          </p:cNvPicPr>
          <p:nvPr>
            <p:ph idx="1"/>
          </p:nvPr>
        </p:nvPicPr>
        <p:blipFill>
          <a:blip r:embed="rId2"/>
          <a:stretch>
            <a:fillRect/>
          </a:stretch>
        </p:blipFill>
        <p:spPr>
          <a:xfrm>
            <a:off x="7148050" y="1504335"/>
            <a:ext cx="4483510" cy="2463800"/>
          </a:xfrm>
        </p:spPr>
      </p:pic>
      <p:sp>
        <p:nvSpPr>
          <p:cNvPr id="7" name="TextBox 6">
            <a:extLst>
              <a:ext uri="{FF2B5EF4-FFF2-40B4-BE49-F238E27FC236}">
                <a16:creationId xmlns:a16="http://schemas.microsoft.com/office/drawing/2014/main" id="{2C4B430F-5378-1E47-B88E-B2738C807E23}"/>
              </a:ext>
            </a:extLst>
          </p:cNvPr>
          <p:cNvSpPr txBox="1"/>
          <p:nvPr/>
        </p:nvSpPr>
        <p:spPr>
          <a:xfrm>
            <a:off x="646111" y="1504335"/>
            <a:ext cx="6403617" cy="2308324"/>
          </a:xfrm>
          <a:prstGeom prst="rect">
            <a:avLst/>
          </a:prstGeom>
          <a:noFill/>
        </p:spPr>
        <p:txBody>
          <a:bodyPr wrap="square" rtlCol="0">
            <a:spAutoFit/>
          </a:bodyPr>
          <a:lstStyle/>
          <a:p>
            <a:r>
              <a:rPr lang="en-IN" b="1" dirty="0"/>
              <a:t>A) </a:t>
            </a:r>
            <a:r>
              <a:rPr lang="en-IN" dirty="0"/>
              <a:t>for </a:t>
            </a:r>
            <a:r>
              <a:rPr lang="en-IN" b="1" dirty="0">
                <a:solidFill>
                  <a:schemeClr val="accent3"/>
                </a:solidFill>
              </a:rPr>
              <a:t>User-based CF </a:t>
            </a:r>
            <a:r>
              <a:rPr lang="en-IN" dirty="0"/>
              <a:t>We have an n × m matrix of ratings, with user uᵢ, </a:t>
            </a:r>
            <a:r>
              <a:rPr lang="en-IN" dirty="0" err="1"/>
              <a:t>i</a:t>
            </a:r>
            <a:r>
              <a:rPr lang="en-IN" dirty="0"/>
              <a:t> = 1, ...n and item pⱼ, j=1, …m. Now we want to predict the rating rᵢⱼ if target user </a:t>
            </a:r>
            <a:r>
              <a:rPr lang="en-IN" dirty="0" err="1"/>
              <a:t>i</a:t>
            </a:r>
            <a:r>
              <a:rPr lang="en-IN" dirty="0"/>
              <a:t> did not watch/rate an item j. </a:t>
            </a:r>
            <a:r>
              <a:rPr lang="en-IN" b="1" dirty="0">
                <a:solidFill>
                  <a:schemeClr val="accent1"/>
                </a:solidFill>
              </a:rPr>
              <a:t>The process is to calculate the similarities between target user </a:t>
            </a:r>
            <a:r>
              <a:rPr lang="en-IN" b="1" dirty="0" err="1">
                <a:solidFill>
                  <a:schemeClr val="accent1"/>
                </a:solidFill>
              </a:rPr>
              <a:t>i</a:t>
            </a:r>
            <a:r>
              <a:rPr lang="en-IN" b="1" dirty="0">
                <a:solidFill>
                  <a:schemeClr val="accent1"/>
                </a:solidFill>
              </a:rPr>
              <a:t> and all other users, select the top X similar users,</a:t>
            </a:r>
            <a:r>
              <a:rPr lang="en-IN" dirty="0"/>
              <a:t> and take the </a:t>
            </a:r>
            <a:r>
              <a:rPr lang="en-IN" b="1" dirty="0">
                <a:solidFill>
                  <a:schemeClr val="accent1"/>
                </a:solidFill>
              </a:rPr>
              <a:t>weighted average</a:t>
            </a:r>
            <a:r>
              <a:rPr lang="en-IN" dirty="0"/>
              <a:t> of ratings from these X users with similarities as weights.</a:t>
            </a:r>
            <a:endParaRPr lang="en-US" dirty="0"/>
          </a:p>
        </p:txBody>
      </p:sp>
      <p:pic>
        <p:nvPicPr>
          <p:cNvPr id="8" name="Picture 7">
            <a:extLst>
              <a:ext uri="{FF2B5EF4-FFF2-40B4-BE49-F238E27FC236}">
                <a16:creationId xmlns:a16="http://schemas.microsoft.com/office/drawing/2014/main" id="{24D0C86B-70A0-C34A-B539-26F1042EC11B}"/>
              </a:ext>
            </a:extLst>
          </p:cNvPr>
          <p:cNvPicPr>
            <a:picLocks noChangeAspect="1"/>
          </p:cNvPicPr>
          <p:nvPr/>
        </p:nvPicPr>
        <p:blipFill>
          <a:blip r:embed="rId3"/>
          <a:stretch>
            <a:fillRect/>
          </a:stretch>
        </p:blipFill>
        <p:spPr>
          <a:xfrm>
            <a:off x="7034160" y="4490065"/>
            <a:ext cx="4597400" cy="1727200"/>
          </a:xfrm>
          <a:prstGeom prst="rect">
            <a:avLst/>
          </a:prstGeom>
        </p:spPr>
      </p:pic>
      <p:pic>
        <p:nvPicPr>
          <p:cNvPr id="9" name="Picture 8">
            <a:extLst>
              <a:ext uri="{FF2B5EF4-FFF2-40B4-BE49-F238E27FC236}">
                <a16:creationId xmlns:a16="http://schemas.microsoft.com/office/drawing/2014/main" id="{B1B859B1-DDE2-B546-B78B-B947A8216920}"/>
              </a:ext>
            </a:extLst>
          </p:cNvPr>
          <p:cNvPicPr>
            <a:picLocks noChangeAspect="1"/>
          </p:cNvPicPr>
          <p:nvPr/>
        </p:nvPicPr>
        <p:blipFill>
          <a:blip r:embed="rId4"/>
          <a:stretch>
            <a:fillRect/>
          </a:stretch>
        </p:blipFill>
        <p:spPr>
          <a:xfrm>
            <a:off x="757085" y="3812658"/>
            <a:ext cx="4597400" cy="896993"/>
          </a:xfrm>
          <a:prstGeom prst="rect">
            <a:avLst/>
          </a:prstGeom>
        </p:spPr>
      </p:pic>
      <p:sp>
        <p:nvSpPr>
          <p:cNvPr id="10" name="TextBox 9">
            <a:extLst>
              <a:ext uri="{FF2B5EF4-FFF2-40B4-BE49-F238E27FC236}">
                <a16:creationId xmlns:a16="http://schemas.microsoft.com/office/drawing/2014/main" id="{1AB1CFB4-746A-C543-8CEB-56E7D2970380}"/>
              </a:ext>
            </a:extLst>
          </p:cNvPr>
          <p:cNvSpPr txBox="1"/>
          <p:nvPr/>
        </p:nvSpPr>
        <p:spPr>
          <a:xfrm>
            <a:off x="757084" y="4793561"/>
            <a:ext cx="6056671" cy="1477328"/>
          </a:xfrm>
          <a:prstGeom prst="rect">
            <a:avLst/>
          </a:prstGeom>
          <a:noFill/>
        </p:spPr>
        <p:txBody>
          <a:bodyPr wrap="square" rtlCol="0">
            <a:spAutoFit/>
          </a:bodyPr>
          <a:lstStyle/>
          <a:p>
            <a:r>
              <a:rPr lang="en-IN" b="1" dirty="0">
                <a:solidFill>
                  <a:schemeClr val="accent1"/>
                </a:solidFill>
              </a:rPr>
              <a:t>some</a:t>
            </a:r>
            <a:r>
              <a:rPr lang="en-IN" dirty="0"/>
              <a:t> people </a:t>
            </a:r>
            <a:r>
              <a:rPr lang="en-IN" b="1" dirty="0">
                <a:solidFill>
                  <a:schemeClr val="accent1"/>
                </a:solidFill>
              </a:rPr>
              <a:t>tend to give high scores </a:t>
            </a:r>
            <a:r>
              <a:rPr lang="en-IN" dirty="0"/>
              <a:t>generally </a:t>
            </a:r>
            <a:r>
              <a:rPr lang="en-IN" b="1" dirty="0">
                <a:solidFill>
                  <a:schemeClr val="accent1"/>
                </a:solidFill>
              </a:rPr>
              <a:t>some</a:t>
            </a:r>
            <a:r>
              <a:rPr lang="en-IN" dirty="0"/>
              <a:t> are </a:t>
            </a:r>
            <a:r>
              <a:rPr lang="en-IN" b="1" dirty="0">
                <a:solidFill>
                  <a:schemeClr val="accent1"/>
                </a:solidFill>
              </a:rPr>
              <a:t>pretty strict </a:t>
            </a:r>
            <a:r>
              <a:rPr lang="en-IN" dirty="0"/>
              <a:t>even though they are satisfied with items. </a:t>
            </a:r>
            <a:r>
              <a:rPr lang="en-IN" b="1" dirty="0">
                <a:solidFill>
                  <a:schemeClr val="accent3"/>
                </a:solidFill>
              </a:rPr>
              <a:t>To avoid this bias</a:t>
            </a:r>
            <a:r>
              <a:rPr lang="en-IN" dirty="0"/>
              <a:t>, we can subtract each user’s average rating of all items when computing </a:t>
            </a:r>
            <a:r>
              <a:rPr lang="en-IN" b="1" dirty="0">
                <a:solidFill>
                  <a:schemeClr val="accent3"/>
                </a:solidFill>
              </a:rPr>
              <a:t>weighted average</a:t>
            </a:r>
            <a:r>
              <a:rPr lang="en-IN" dirty="0"/>
              <a:t>, and add it back for target user</a:t>
            </a:r>
            <a:endParaRPr lang="en-US" dirty="0"/>
          </a:p>
        </p:txBody>
      </p:sp>
      <p:sp>
        <p:nvSpPr>
          <p:cNvPr id="11" name="TextBox 10">
            <a:extLst>
              <a:ext uri="{FF2B5EF4-FFF2-40B4-BE49-F238E27FC236}">
                <a16:creationId xmlns:a16="http://schemas.microsoft.com/office/drawing/2014/main" id="{D2DB7279-A724-704A-B361-9F9B182CA27A}"/>
              </a:ext>
            </a:extLst>
          </p:cNvPr>
          <p:cNvSpPr txBox="1"/>
          <p:nvPr/>
        </p:nvSpPr>
        <p:spPr>
          <a:xfrm>
            <a:off x="825910" y="1179871"/>
            <a:ext cx="4483509" cy="369332"/>
          </a:xfrm>
          <a:prstGeom prst="rect">
            <a:avLst/>
          </a:prstGeom>
          <a:noFill/>
        </p:spPr>
        <p:txBody>
          <a:bodyPr wrap="square" rtlCol="0">
            <a:spAutoFit/>
          </a:bodyPr>
          <a:lstStyle/>
          <a:p>
            <a:r>
              <a:rPr lang="en-US" b="1" dirty="0"/>
              <a:t>1. </a:t>
            </a:r>
            <a:r>
              <a:rPr lang="en-US" b="1" dirty="0">
                <a:solidFill>
                  <a:srgbClr val="FF0000"/>
                </a:solidFill>
              </a:rPr>
              <a:t>MEMORY BASED APPROACH</a:t>
            </a:r>
          </a:p>
        </p:txBody>
      </p:sp>
    </p:spTree>
    <p:extLst>
      <p:ext uri="{BB962C8B-B14F-4D97-AF65-F5344CB8AC3E}">
        <p14:creationId xmlns:p14="http://schemas.microsoft.com/office/powerpoint/2010/main" val="1443351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346DB-2C1A-4749-A4B0-8FC1E9F72C69}"/>
              </a:ext>
            </a:extLst>
          </p:cNvPr>
          <p:cNvSpPr>
            <a:spLocks noGrp="1"/>
          </p:cNvSpPr>
          <p:nvPr>
            <p:ph type="title"/>
          </p:nvPr>
        </p:nvSpPr>
        <p:spPr>
          <a:xfrm>
            <a:off x="646111" y="452718"/>
            <a:ext cx="4781295" cy="618348"/>
          </a:xfrm>
        </p:spPr>
        <p:txBody>
          <a:bodyPr/>
          <a:lstStyle/>
          <a:p>
            <a:endParaRPr lang="en-US" dirty="0"/>
          </a:p>
        </p:txBody>
      </p:sp>
      <p:sp>
        <p:nvSpPr>
          <p:cNvPr id="3" name="Content Placeholder 2">
            <a:extLst>
              <a:ext uri="{FF2B5EF4-FFF2-40B4-BE49-F238E27FC236}">
                <a16:creationId xmlns:a16="http://schemas.microsoft.com/office/drawing/2014/main" id="{02FEBCE9-1F2E-9A4D-9F38-44476DFED38B}"/>
              </a:ext>
            </a:extLst>
          </p:cNvPr>
          <p:cNvSpPr>
            <a:spLocks noGrp="1"/>
          </p:cNvSpPr>
          <p:nvPr>
            <p:ph idx="1"/>
          </p:nvPr>
        </p:nvSpPr>
        <p:spPr>
          <a:xfrm>
            <a:off x="363794" y="1651820"/>
            <a:ext cx="9686059" cy="668593"/>
          </a:xfrm>
        </p:spPr>
        <p:txBody>
          <a:bodyPr>
            <a:normAutofit fontScale="92500"/>
          </a:bodyPr>
          <a:lstStyle/>
          <a:p>
            <a:r>
              <a:rPr lang="en-IN" dirty="0"/>
              <a:t>Two ways to calculate similarity are </a:t>
            </a:r>
            <a:r>
              <a:rPr lang="en-IN" b="1" dirty="0">
                <a:solidFill>
                  <a:schemeClr val="accent3"/>
                </a:solidFill>
              </a:rPr>
              <a:t>Pearson Correlation </a:t>
            </a:r>
            <a:r>
              <a:rPr lang="en-IN" dirty="0"/>
              <a:t>and </a:t>
            </a:r>
            <a:r>
              <a:rPr lang="en-IN" b="1" dirty="0">
                <a:solidFill>
                  <a:schemeClr val="accent3"/>
                </a:solidFill>
              </a:rPr>
              <a:t>Cosine Similarity.</a:t>
            </a:r>
            <a:endParaRPr lang="en-US" b="1" dirty="0">
              <a:solidFill>
                <a:schemeClr val="accent3"/>
              </a:solidFill>
            </a:endParaRPr>
          </a:p>
        </p:txBody>
      </p:sp>
      <p:pic>
        <p:nvPicPr>
          <p:cNvPr id="1026" name="Picture 2">
            <a:extLst>
              <a:ext uri="{FF2B5EF4-FFF2-40B4-BE49-F238E27FC236}">
                <a16:creationId xmlns:a16="http://schemas.microsoft.com/office/drawing/2014/main" id="{4597A38C-EEC0-8D47-92CF-C3F3F05D65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8541" y="182034"/>
            <a:ext cx="5732206" cy="96378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7E7C17FD-70C2-4C47-A859-28525FD8F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27" y="3477701"/>
            <a:ext cx="6027173" cy="143458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25AAF475-4E44-524D-906E-E975A8BDC5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68181" y="3477699"/>
            <a:ext cx="6154992" cy="1434589"/>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97B8A457-BBF4-5941-9EC4-C5C71B82AE44}"/>
              </a:ext>
            </a:extLst>
          </p:cNvPr>
          <p:cNvCxnSpPr/>
          <p:nvPr/>
        </p:nvCxnSpPr>
        <p:spPr>
          <a:xfrm flipH="1">
            <a:off x="4572000" y="2054942"/>
            <a:ext cx="2172929" cy="1325357"/>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971973F8-AC18-6642-B1FB-11ADE9950697}"/>
              </a:ext>
            </a:extLst>
          </p:cNvPr>
          <p:cNvCxnSpPr/>
          <p:nvPr/>
        </p:nvCxnSpPr>
        <p:spPr>
          <a:xfrm>
            <a:off x="8426245" y="2064774"/>
            <a:ext cx="2172928" cy="13642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09C2EA0-060D-0D45-B945-91ADEF946D5F}"/>
              </a:ext>
            </a:extLst>
          </p:cNvPr>
          <p:cNvSpPr txBox="1"/>
          <p:nvPr/>
        </p:nvSpPr>
        <p:spPr>
          <a:xfrm>
            <a:off x="186812" y="5093110"/>
            <a:ext cx="11847871" cy="1477328"/>
          </a:xfrm>
          <a:prstGeom prst="rect">
            <a:avLst/>
          </a:prstGeom>
          <a:noFill/>
        </p:spPr>
        <p:txBody>
          <a:bodyPr wrap="square" rtlCol="0">
            <a:spAutoFit/>
          </a:bodyPr>
          <a:lstStyle/>
          <a:p>
            <a:r>
              <a:rPr lang="en-IN" dirty="0"/>
              <a:t>Basically, the idea is to find the most similar users to your target user (nearest neighbours) and weight their ratings of an item as the prediction of the rating of this item for target user.</a:t>
            </a:r>
          </a:p>
          <a:p>
            <a:r>
              <a:rPr lang="en-IN" b="1" dirty="0"/>
              <a:t>Without knowing anything about items and users themselves, we think two users are similar when they give the same item similar ratings .</a:t>
            </a:r>
          </a:p>
          <a:p>
            <a:endParaRPr lang="en-US" dirty="0"/>
          </a:p>
        </p:txBody>
      </p:sp>
    </p:spTree>
    <p:extLst>
      <p:ext uri="{BB962C8B-B14F-4D97-AF65-F5344CB8AC3E}">
        <p14:creationId xmlns:p14="http://schemas.microsoft.com/office/powerpoint/2010/main" val="19467898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84E9BA-7149-144A-A669-E43E2FEE782A}"/>
              </a:ext>
            </a:extLst>
          </p:cNvPr>
          <p:cNvSpPr>
            <a:spLocks noGrp="1"/>
          </p:cNvSpPr>
          <p:nvPr>
            <p:ph idx="1"/>
          </p:nvPr>
        </p:nvSpPr>
        <p:spPr>
          <a:xfrm>
            <a:off x="442452" y="373626"/>
            <a:ext cx="11464413" cy="1956619"/>
          </a:xfrm>
        </p:spPr>
        <p:txBody>
          <a:bodyPr>
            <a:normAutofit lnSpcReduction="10000"/>
          </a:bodyPr>
          <a:lstStyle/>
          <a:p>
            <a:r>
              <a:rPr lang="en-IN" b="1" dirty="0"/>
              <a:t>B)</a:t>
            </a:r>
            <a:r>
              <a:rPr lang="en-IN" dirty="0"/>
              <a:t>for </a:t>
            </a:r>
            <a:r>
              <a:rPr lang="en-IN" b="1" dirty="0">
                <a:solidFill>
                  <a:schemeClr val="accent3"/>
                </a:solidFill>
              </a:rPr>
              <a:t>Item-based CF</a:t>
            </a:r>
            <a:r>
              <a:rPr lang="en-IN" dirty="0"/>
              <a:t>, </a:t>
            </a:r>
            <a:r>
              <a:rPr lang="en-IN" b="1" dirty="0">
                <a:solidFill>
                  <a:schemeClr val="accent1"/>
                </a:solidFill>
              </a:rPr>
              <a:t>we say two items are similar when they received similar ratings from a same user</a:t>
            </a:r>
            <a:r>
              <a:rPr lang="en-IN" dirty="0"/>
              <a:t>. Then, we will make prediction for a target user on an item by calculating </a:t>
            </a:r>
            <a:r>
              <a:rPr lang="en-IN" b="1" dirty="0">
                <a:solidFill>
                  <a:schemeClr val="accent1"/>
                </a:solidFill>
              </a:rPr>
              <a:t>weighted average of ratings on most X similar items from this user</a:t>
            </a:r>
            <a:r>
              <a:rPr lang="en-IN" dirty="0"/>
              <a:t>.</a:t>
            </a:r>
          </a:p>
          <a:p>
            <a:r>
              <a:rPr lang="en-IN" dirty="0"/>
              <a:t> advantage of Item-based CF is the stability which is that the ratings on a given item will not change significantly overtime, unlike the tastes of human beings</a:t>
            </a:r>
            <a:endParaRPr lang="en-US" dirty="0"/>
          </a:p>
        </p:txBody>
      </p:sp>
      <p:pic>
        <p:nvPicPr>
          <p:cNvPr id="2052" name="Picture 4" descr="Memory Based Collaborative Filtering Recommendation Engine">
            <a:extLst>
              <a:ext uri="{FF2B5EF4-FFF2-40B4-BE49-F238E27FC236}">
                <a16:creationId xmlns:a16="http://schemas.microsoft.com/office/drawing/2014/main" id="{0C398B9B-8A27-E240-A54D-5E3CB0504C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386" y="2192593"/>
            <a:ext cx="7255387" cy="3977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9455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5EE706-E075-1449-9979-0CAFC3E20059}"/>
              </a:ext>
            </a:extLst>
          </p:cNvPr>
          <p:cNvSpPr>
            <a:spLocks noGrp="1"/>
          </p:cNvSpPr>
          <p:nvPr>
            <p:ph idx="1"/>
          </p:nvPr>
        </p:nvSpPr>
        <p:spPr>
          <a:xfrm>
            <a:off x="619432" y="1160206"/>
            <a:ext cx="9430422" cy="5088193"/>
          </a:xfrm>
        </p:spPr>
        <p:txBody>
          <a:bodyPr>
            <a:normAutofit lnSpcReduction="10000"/>
          </a:bodyPr>
          <a:lstStyle/>
          <a:p>
            <a:r>
              <a:rPr lang="en-IN" b="1" dirty="0">
                <a:solidFill>
                  <a:schemeClr val="accent3"/>
                </a:solidFill>
              </a:rPr>
              <a:t>Popularity bias </a:t>
            </a:r>
            <a:r>
              <a:rPr lang="en-IN" dirty="0"/>
              <a:t>Generally, </a:t>
            </a:r>
            <a:r>
              <a:rPr lang="en-IN" b="1" dirty="0">
                <a:solidFill>
                  <a:schemeClr val="accent1"/>
                </a:solidFill>
              </a:rPr>
              <a:t>popular music can get more ratings</a:t>
            </a:r>
            <a:r>
              <a:rPr lang="en-IN" dirty="0"/>
              <a:t>. The music in long tail, however, can rarely get any. As a result, collaborative </a:t>
            </a:r>
            <a:r>
              <a:rPr lang="en-IN" b="1" dirty="0">
                <a:solidFill>
                  <a:schemeClr val="accent1"/>
                </a:solidFill>
              </a:rPr>
              <a:t>filtering mainly recommend the popular music to the listeners</a:t>
            </a:r>
            <a:r>
              <a:rPr lang="en-IN" dirty="0"/>
              <a:t>. Though giving popular items are reliable, it is still risky, since the user rarely get pleasantly surprised. </a:t>
            </a:r>
          </a:p>
          <a:p>
            <a:r>
              <a:rPr lang="en-IN" b="1" dirty="0"/>
              <a:t> </a:t>
            </a:r>
            <a:r>
              <a:rPr lang="en-IN" b="1" dirty="0">
                <a:solidFill>
                  <a:schemeClr val="accent3"/>
                </a:solidFill>
              </a:rPr>
              <a:t>Cold start</a:t>
            </a:r>
            <a:r>
              <a:rPr lang="en-IN" b="1" dirty="0"/>
              <a:t> </a:t>
            </a:r>
            <a:r>
              <a:rPr lang="en-IN" dirty="0"/>
              <a:t>It is also known as </a:t>
            </a:r>
            <a:r>
              <a:rPr lang="en-IN" b="1" dirty="0">
                <a:solidFill>
                  <a:schemeClr val="accent1"/>
                </a:solidFill>
              </a:rPr>
              <a:t>data sparsity problems</a:t>
            </a:r>
            <a:r>
              <a:rPr lang="en-IN" dirty="0"/>
              <a:t>. At an early stage, few ratings is provided. </a:t>
            </a:r>
            <a:r>
              <a:rPr lang="en-IN" b="1" dirty="0">
                <a:solidFill>
                  <a:schemeClr val="accent1"/>
                </a:solidFill>
              </a:rPr>
              <a:t>Due to the lack of these ratings, prediction results are poor</a:t>
            </a:r>
            <a:r>
              <a:rPr lang="en-IN" dirty="0"/>
              <a:t>. </a:t>
            </a:r>
          </a:p>
          <a:p>
            <a:r>
              <a:rPr lang="en-IN" dirty="0"/>
              <a:t> </a:t>
            </a:r>
            <a:r>
              <a:rPr lang="en-IN" b="1" dirty="0">
                <a:solidFill>
                  <a:schemeClr val="accent3"/>
                </a:solidFill>
              </a:rPr>
              <a:t>Human effort </a:t>
            </a:r>
            <a:r>
              <a:rPr lang="en-IN" dirty="0"/>
              <a:t>A perfect recommender system </a:t>
            </a:r>
            <a:r>
              <a:rPr lang="en-IN" b="1" dirty="0">
                <a:solidFill>
                  <a:schemeClr val="accent1"/>
                </a:solidFill>
              </a:rPr>
              <a:t>should not involve too much human efforts, since the users are not always willing to rate</a:t>
            </a:r>
            <a:r>
              <a:rPr lang="en-IN" dirty="0"/>
              <a:t>. The ratings may also grow towards those who do rate, but it may not be representative. Because of this absence of even distributed ratings, it can either give us false negative or false positive results. </a:t>
            </a:r>
          </a:p>
          <a:p>
            <a:pPr marL="0" indent="0">
              <a:buNone/>
            </a:pPr>
            <a:endParaRPr lang="en-US" dirty="0"/>
          </a:p>
        </p:txBody>
      </p:sp>
      <p:sp>
        <p:nvSpPr>
          <p:cNvPr id="5" name="Rectangle 4">
            <a:extLst>
              <a:ext uri="{FF2B5EF4-FFF2-40B4-BE49-F238E27FC236}">
                <a16:creationId xmlns:a16="http://schemas.microsoft.com/office/drawing/2014/main" id="{993A9EA4-4401-404C-8257-474CC08F7E4C}"/>
              </a:ext>
            </a:extLst>
          </p:cNvPr>
          <p:cNvSpPr/>
          <p:nvPr/>
        </p:nvSpPr>
        <p:spPr>
          <a:xfrm>
            <a:off x="858377" y="717444"/>
            <a:ext cx="5081840" cy="369332"/>
          </a:xfrm>
          <a:prstGeom prst="rect">
            <a:avLst/>
          </a:prstGeom>
        </p:spPr>
        <p:txBody>
          <a:bodyPr wrap="none">
            <a:spAutoFit/>
          </a:bodyPr>
          <a:lstStyle/>
          <a:p>
            <a:r>
              <a:rPr lang="en-US" b="1" dirty="0">
                <a:solidFill>
                  <a:srgbClr val="FF0000"/>
                </a:solidFill>
              </a:rPr>
              <a:t>LIMITATIONS OF MEMORY BASED APPROACH</a:t>
            </a:r>
            <a:endParaRPr lang="en-US" dirty="0"/>
          </a:p>
        </p:txBody>
      </p:sp>
    </p:spTree>
    <p:extLst>
      <p:ext uri="{BB962C8B-B14F-4D97-AF65-F5344CB8AC3E}">
        <p14:creationId xmlns:p14="http://schemas.microsoft.com/office/powerpoint/2010/main" val="7215612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144082-F63F-7D49-B555-3CBF28AC25C8}"/>
              </a:ext>
            </a:extLst>
          </p:cNvPr>
          <p:cNvSpPr>
            <a:spLocks noGrp="1"/>
          </p:cNvSpPr>
          <p:nvPr>
            <p:ph idx="1"/>
          </p:nvPr>
        </p:nvSpPr>
        <p:spPr>
          <a:xfrm>
            <a:off x="1103312" y="1170040"/>
            <a:ext cx="9633514" cy="5078360"/>
          </a:xfrm>
        </p:spPr>
        <p:txBody>
          <a:bodyPr/>
          <a:lstStyle/>
          <a:p>
            <a:r>
              <a:rPr lang="en-IN" dirty="0"/>
              <a:t>Beside </a:t>
            </a:r>
            <a:r>
              <a:rPr lang="en-IN" b="1" dirty="0">
                <a:solidFill>
                  <a:schemeClr val="accent1"/>
                </a:solidFill>
              </a:rPr>
              <a:t>solving the issues of sparsity and scalability</a:t>
            </a:r>
            <a:r>
              <a:rPr lang="en-IN" dirty="0"/>
              <a:t>, it </a:t>
            </a:r>
            <a:r>
              <a:rPr lang="en-IN" b="1" dirty="0">
                <a:solidFill>
                  <a:schemeClr val="accent1"/>
                </a:solidFill>
              </a:rPr>
              <a:t>provides low-dimensional matrices to represent users’ preference</a:t>
            </a:r>
          </a:p>
          <a:p>
            <a:r>
              <a:rPr lang="en-IN" dirty="0"/>
              <a:t> matrix factorization eventually </a:t>
            </a:r>
            <a:r>
              <a:rPr lang="en-IN" b="1" dirty="0">
                <a:solidFill>
                  <a:schemeClr val="accent3"/>
                </a:solidFill>
              </a:rPr>
              <a:t>gives us is how much a user is aligned with a set of latent features, and how much a movie fits into this set of latent features</a:t>
            </a:r>
            <a:r>
              <a:rPr lang="en-IN" dirty="0"/>
              <a:t>. The advantage of it over standard nearest neighbourhood is that even though two users haven’t rated any same movies, it’s still possible to find the similarity between them if they share the similar underlying tastes, again latent features.</a:t>
            </a:r>
            <a:endParaRPr lang="en-US" dirty="0"/>
          </a:p>
        </p:txBody>
      </p:sp>
      <p:sp>
        <p:nvSpPr>
          <p:cNvPr id="4" name="Rectangle 3">
            <a:extLst>
              <a:ext uri="{FF2B5EF4-FFF2-40B4-BE49-F238E27FC236}">
                <a16:creationId xmlns:a16="http://schemas.microsoft.com/office/drawing/2014/main" id="{0433FC9D-0CE4-5046-B3AD-0304F1EB8B6F}"/>
              </a:ext>
            </a:extLst>
          </p:cNvPr>
          <p:cNvSpPr/>
          <p:nvPr/>
        </p:nvSpPr>
        <p:spPr>
          <a:xfrm>
            <a:off x="1313304" y="746943"/>
            <a:ext cx="2848857" cy="369332"/>
          </a:xfrm>
          <a:prstGeom prst="rect">
            <a:avLst/>
          </a:prstGeom>
        </p:spPr>
        <p:txBody>
          <a:bodyPr wrap="none">
            <a:spAutoFit/>
          </a:bodyPr>
          <a:lstStyle/>
          <a:p>
            <a:r>
              <a:rPr lang="en-US" b="1" dirty="0">
                <a:solidFill>
                  <a:srgbClr val="FF0000"/>
                </a:solidFill>
              </a:rPr>
              <a:t>MATRIX FACTORISATION</a:t>
            </a:r>
            <a:endParaRPr lang="en-US" dirty="0"/>
          </a:p>
        </p:txBody>
      </p:sp>
      <p:sp>
        <p:nvSpPr>
          <p:cNvPr id="5" name="TextBox 4">
            <a:extLst>
              <a:ext uri="{FF2B5EF4-FFF2-40B4-BE49-F238E27FC236}">
                <a16:creationId xmlns:a16="http://schemas.microsoft.com/office/drawing/2014/main" id="{8425BA38-82C3-6641-B3B5-839463A99EC0}"/>
              </a:ext>
            </a:extLst>
          </p:cNvPr>
          <p:cNvSpPr txBox="1"/>
          <p:nvPr/>
        </p:nvSpPr>
        <p:spPr>
          <a:xfrm>
            <a:off x="1320025" y="4214110"/>
            <a:ext cx="9438968" cy="646331"/>
          </a:xfrm>
          <a:prstGeom prst="rect">
            <a:avLst/>
          </a:prstGeom>
          <a:noFill/>
        </p:spPr>
        <p:txBody>
          <a:bodyPr wrap="square" rtlCol="0">
            <a:spAutoFit/>
          </a:bodyPr>
          <a:lstStyle/>
          <a:p>
            <a:r>
              <a:rPr lang="en-IN" b="1" dirty="0"/>
              <a:t>Singular Value Decomposition(SVD)</a:t>
            </a:r>
            <a:r>
              <a:rPr lang="en-IN" dirty="0"/>
              <a:t>. Based on Linear Algebra, any real matrix R can be decomposed into 3 matrices U, </a:t>
            </a:r>
            <a:r>
              <a:rPr lang="el-GR" dirty="0"/>
              <a:t>Σ, </a:t>
            </a:r>
            <a:r>
              <a:rPr lang="en-IN" dirty="0"/>
              <a:t>and V.</a:t>
            </a:r>
            <a:endParaRPr lang="en-US" dirty="0"/>
          </a:p>
        </p:txBody>
      </p:sp>
      <p:pic>
        <p:nvPicPr>
          <p:cNvPr id="3076" name="Picture 4">
            <a:extLst>
              <a:ext uri="{FF2B5EF4-FFF2-40B4-BE49-F238E27FC236}">
                <a16:creationId xmlns:a16="http://schemas.microsoft.com/office/drawing/2014/main" id="{7811024F-B4A7-5649-8C8D-DAD5513584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935" y="5205247"/>
            <a:ext cx="5191432" cy="109691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246E5C2-F8FA-A146-A7F8-3F537B621A10}"/>
              </a:ext>
            </a:extLst>
          </p:cNvPr>
          <p:cNvSpPr/>
          <p:nvPr/>
        </p:nvSpPr>
        <p:spPr>
          <a:xfrm>
            <a:off x="1103311" y="294347"/>
            <a:ext cx="3268844" cy="369332"/>
          </a:xfrm>
          <a:prstGeom prst="rect">
            <a:avLst/>
          </a:prstGeom>
        </p:spPr>
        <p:txBody>
          <a:bodyPr wrap="none">
            <a:spAutoFit/>
          </a:bodyPr>
          <a:lstStyle/>
          <a:p>
            <a:r>
              <a:rPr lang="en-US" b="1" dirty="0">
                <a:solidFill>
                  <a:schemeClr val="tx2"/>
                </a:solidFill>
              </a:rPr>
              <a:t>2</a:t>
            </a:r>
            <a:r>
              <a:rPr lang="en-US" b="1" dirty="0">
                <a:solidFill>
                  <a:srgbClr val="FF0000"/>
                </a:solidFill>
              </a:rPr>
              <a:t>.MODEL BASED APPROACH</a:t>
            </a:r>
            <a:endParaRPr lang="en-US" dirty="0"/>
          </a:p>
        </p:txBody>
      </p:sp>
    </p:spTree>
    <p:extLst>
      <p:ext uri="{BB962C8B-B14F-4D97-AF65-F5344CB8AC3E}">
        <p14:creationId xmlns:p14="http://schemas.microsoft.com/office/powerpoint/2010/main" val="8843402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F7DC70-728F-A644-A3A8-AD8A0F20C590}"/>
              </a:ext>
            </a:extLst>
          </p:cNvPr>
          <p:cNvSpPr>
            <a:spLocks noGrp="1"/>
          </p:cNvSpPr>
          <p:nvPr>
            <p:ph idx="1"/>
          </p:nvPr>
        </p:nvSpPr>
        <p:spPr>
          <a:xfrm>
            <a:off x="324466" y="344130"/>
            <a:ext cx="9725388" cy="5904270"/>
          </a:xfrm>
        </p:spPr>
        <p:txBody>
          <a:bodyPr/>
          <a:lstStyle/>
          <a:p>
            <a:r>
              <a:rPr lang="en-IN" dirty="0"/>
              <a:t>To sort the values of </a:t>
            </a:r>
            <a:r>
              <a:rPr lang="el-GR" dirty="0"/>
              <a:t>Σ </a:t>
            </a:r>
            <a:r>
              <a:rPr lang="en-IN" dirty="0"/>
              <a:t>by decreasing absolute value and truncate matrix </a:t>
            </a:r>
            <a:r>
              <a:rPr lang="el-GR" dirty="0"/>
              <a:t>Σ </a:t>
            </a:r>
            <a:r>
              <a:rPr lang="en-IN" dirty="0"/>
              <a:t>to first k dimensions( k singular values), we can reconstruct the matrix as matrix A. </a:t>
            </a:r>
            <a:r>
              <a:rPr lang="en-IN" b="1" dirty="0">
                <a:solidFill>
                  <a:schemeClr val="accent1"/>
                </a:solidFill>
              </a:rPr>
              <a:t>The selection of k should make sure that A is able to capture the most of variance within the original matrix R, so that A is the approximation of R, A ≈ R</a:t>
            </a:r>
          </a:p>
          <a:p>
            <a:r>
              <a:rPr lang="en-IN" dirty="0"/>
              <a:t>When matrix R is dense, U and V could be easily factorized analytically. However, </a:t>
            </a:r>
            <a:r>
              <a:rPr lang="en-IN" b="1" dirty="0">
                <a:solidFill>
                  <a:schemeClr val="accent1"/>
                </a:solidFill>
              </a:rPr>
              <a:t>a matrix of movie ratings is super sparse</a:t>
            </a:r>
            <a:r>
              <a:rPr lang="en-IN" dirty="0"/>
              <a:t>. Although there are some imputation methods to fill in missing values , we will turn to a programming approach to just live with those missing values and find factor matrices U and V. </a:t>
            </a:r>
            <a:r>
              <a:rPr lang="en-IN" b="1" dirty="0">
                <a:solidFill>
                  <a:schemeClr val="accent1"/>
                </a:solidFill>
              </a:rPr>
              <a:t>Instead of factorizing R via SVD, we are trying find U and V directly with the goal that when U and V multiplied back together the output matrix R’ is the closest approximation of R and no more a sparse matrix.</a:t>
            </a:r>
            <a:r>
              <a:rPr lang="en-IN" dirty="0"/>
              <a:t> This numerical approximation is usually achieved with </a:t>
            </a:r>
            <a:r>
              <a:rPr lang="en-IN" b="1" dirty="0"/>
              <a:t>Non-Negative Matrix Factorization</a:t>
            </a:r>
            <a:r>
              <a:rPr lang="en-IN" dirty="0"/>
              <a:t> for recommender systems since there is no negative values in ratings.</a:t>
            </a:r>
            <a:endParaRPr lang="en-US" dirty="0"/>
          </a:p>
        </p:txBody>
      </p:sp>
    </p:spTree>
    <p:extLst>
      <p:ext uri="{BB962C8B-B14F-4D97-AF65-F5344CB8AC3E}">
        <p14:creationId xmlns:p14="http://schemas.microsoft.com/office/powerpoint/2010/main" val="27809944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2"/>
          <p:cNvSpPr txBox="1">
            <a:spLocks noGrp="1"/>
          </p:cNvSpPr>
          <p:nvPr>
            <p:ph type="title"/>
          </p:nvPr>
        </p:nvSpPr>
        <p:spPr>
          <a:prstGeom prst="rect">
            <a:avLst/>
          </a:prstGeom>
        </p:spPr>
        <p:txBody>
          <a:bodyPr spcFirstLastPara="1" wrap="square" lIns="121900" tIns="121900" rIns="121900" bIns="121900" anchor="b" anchorCtr="0">
            <a:normAutofit/>
          </a:bodyPr>
          <a:lstStyle/>
          <a:p>
            <a:pPr marL="0" lvl="0" indent="0" algn="l" rtl="0">
              <a:spcBef>
                <a:spcPts val="0"/>
              </a:spcBef>
              <a:spcAft>
                <a:spcPts val="0"/>
              </a:spcAft>
              <a:buNone/>
            </a:pPr>
            <a:r>
              <a:rPr lang="en-GB" sz="3600" b="1" dirty="0">
                <a:solidFill>
                  <a:srgbClr val="FFFFFF"/>
                </a:solidFill>
                <a:latin typeface="Maven Pro"/>
                <a:ea typeface="Maven Pro"/>
                <a:cs typeface="Maven Pro"/>
                <a:sym typeface="Maven Pro"/>
              </a:rPr>
              <a:t>Cold Start Problem</a:t>
            </a:r>
            <a:endParaRPr dirty="0"/>
          </a:p>
        </p:txBody>
      </p:sp>
      <p:sp>
        <p:nvSpPr>
          <p:cNvPr id="183" name="Google Shape;183;p32"/>
          <p:cNvSpPr txBox="1">
            <a:spLocks noGrp="1"/>
          </p:cNvSpPr>
          <p:nvPr>
            <p:ph type="body" idx="1"/>
          </p:nvPr>
        </p:nvSpPr>
        <p:spPr>
          <a:prstGeom prst="rect">
            <a:avLst/>
          </a:prstGeom>
          <a:noFill/>
        </p:spPr>
        <p:txBody>
          <a:bodyPr spcFirstLastPara="1" wrap="square" lIns="121900" tIns="121900" rIns="121900" bIns="121900" anchor="t" anchorCtr="0">
            <a:normAutofit/>
          </a:bodyPr>
          <a:lstStyle/>
          <a:p>
            <a:pPr marL="0" lvl="0" indent="0" algn="l" rtl="0">
              <a:spcBef>
                <a:spcPts val="0"/>
              </a:spcBef>
              <a:spcAft>
                <a:spcPts val="0"/>
              </a:spcAft>
              <a:buNone/>
            </a:pPr>
            <a:r>
              <a:rPr lang="en-US" sz="2000" dirty="0">
                <a:latin typeface="Nunito"/>
                <a:ea typeface="Nunito"/>
                <a:cs typeface="Nunito"/>
                <a:sym typeface="Nunito"/>
              </a:rPr>
              <a:t>Recommendation systems have a prevalent cold start problem. This problem is occurred might due to new users or new items are added into the system. The systems do not understand the new user’s preferences, therefore systems can not recommend the item to users.</a:t>
            </a:r>
          </a:p>
          <a:p>
            <a:pPr marL="0" lvl="0" indent="0" algn="l" rtl="0">
              <a:spcBef>
                <a:spcPts val="1600"/>
              </a:spcBef>
              <a:spcAft>
                <a:spcPts val="0"/>
              </a:spcAft>
              <a:buNone/>
            </a:pPr>
            <a:r>
              <a:rPr lang="en-US" sz="2000" dirty="0">
                <a:latin typeface="Nunito"/>
                <a:ea typeface="Nunito"/>
                <a:cs typeface="Nunito"/>
                <a:sym typeface="Nunito"/>
              </a:rPr>
              <a:t>In eCommerce there are two distinct categories of cold start:</a:t>
            </a:r>
          </a:p>
          <a:p>
            <a:pPr marL="457200" lvl="0" indent="-355600" algn="l" rtl="0">
              <a:spcBef>
                <a:spcPts val="1600"/>
              </a:spcBef>
              <a:spcAft>
                <a:spcPts val="0"/>
              </a:spcAft>
              <a:buSzPts val="2000"/>
              <a:buFont typeface="Nunito"/>
              <a:buAutoNum type="arabicPeriod"/>
            </a:pPr>
            <a:r>
              <a:rPr lang="en-US" sz="2000" dirty="0">
                <a:latin typeface="Nunito"/>
                <a:ea typeface="Nunito"/>
                <a:cs typeface="Nunito"/>
                <a:sym typeface="Nunito"/>
              </a:rPr>
              <a:t>New-User cold start</a:t>
            </a:r>
          </a:p>
          <a:p>
            <a:pPr marL="457200" lvl="0" indent="-355600" algn="l" rtl="0">
              <a:spcBef>
                <a:spcPts val="0"/>
              </a:spcBef>
              <a:spcAft>
                <a:spcPts val="0"/>
              </a:spcAft>
              <a:buSzPts val="2000"/>
              <a:buFont typeface="Nunito"/>
              <a:buAutoNum type="arabicPeriod"/>
            </a:pPr>
            <a:r>
              <a:rPr lang="en-US" sz="2000" dirty="0">
                <a:latin typeface="Nunito"/>
                <a:ea typeface="Nunito"/>
                <a:cs typeface="Nunito"/>
                <a:sym typeface="Nunito"/>
              </a:rPr>
              <a:t>New-Item cold start</a:t>
            </a:r>
          </a:p>
          <a:p>
            <a:pPr marL="0" lvl="0" indent="0" algn="l" rtl="0">
              <a:spcBef>
                <a:spcPts val="1600"/>
              </a:spcBef>
              <a:spcAft>
                <a:spcPts val="1600"/>
              </a:spcAft>
              <a:buNone/>
            </a:pPr>
            <a:endParaRPr sz="2000" dirty="0">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5"/>
          <p:cNvSpPr txBox="1">
            <a:spLocks noGrp="1"/>
          </p:cNvSpPr>
          <p:nvPr>
            <p:ph type="title"/>
          </p:nvPr>
        </p:nvSpPr>
        <p:spPr>
          <a:prstGeom prst="rect">
            <a:avLst/>
          </a:prstGeom>
        </p:spPr>
        <p:txBody>
          <a:bodyPr spcFirstLastPara="1" wrap="square" lIns="121900" tIns="121900" rIns="121900" bIns="121900" anchor="b" anchorCtr="0">
            <a:normAutofit/>
          </a:bodyPr>
          <a:lstStyle/>
          <a:p>
            <a:pPr marL="0" lvl="0" indent="0" algn="ctr" rtl="0">
              <a:spcBef>
                <a:spcPts val="0"/>
              </a:spcBef>
              <a:spcAft>
                <a:spcPts val="0"/>
              </a:spcAft>
              <a:buNone/>
            </a:pPr>
            <a:r>
              <a:rPr lang="en-GB"/>
              <a:t>Our Team Members</a:t>
            </a:r>
            <a:endParaRPr/>
          </a:p>
        </p:txBody>
      </p:sp>
      <p:sp>
        <p:nvSpPr>
          <p:cNvPr id="78" name="Google Shape;78;p15"/>
          <p:cNvSpPr txBox="1">
            <a:spLocks noGrp="1"/>
          </p:cNvSpPr>
          <p:nvPr>
            <p:ph type="body" idx="1"/>
          </p:nvPr>
        </p:nvSpPr>
        <p:spPr>
          <a:xfrm>
            <a:off x="3921280" y="2050110"/>
            <a:ext cx="4349440" cy="3954450"/>
          </a:xfrm>
          <a:prstGeom prst="rect">
            <a:avLst/>
          </a:prstGeom>
        </p:spPr>
        <p:txBody>
          <a:bodyPr spcFirstLastPara="1" wrap="square" lIns="121900" tIns="121900" rIns="121900" bIns="121900" anchor="t" anchorCtr="0">
            <a:normAutofit/>
          </a:bodyPr>
          <a:lstStyle/>
          <a:p>
            <a:pPr marL="457200" lvl="0" indent="-381000" rtl="0">
              <a:spcBef>
                <a:spcPts val="0"/>
              </a:spcBef>
              <a:spcAft>
                <a:spcPts val="0"/>
              </a:spcAft>
              <a:buSzPts val="2400"/>
              <a:buAutoNum type="arabicPeriod"/>
            </a:pPr>
            <a:r>
              <a:rPr lang="en-GB" sz="3600" dirty="0">
                <a:latin typeface="Century Gothic" panose="020B0502020202020204" pitchFamily="34" charset="0"/>
              </a:rPr>
              <a:t>Jairaj Kumar</a:t>
            </a:r>
            <a:endParaRPr sz="3600" dirty="0">
              <a:latin typeface="Century Gothic" panose="020B0502020202020204" pitchFamily="34" charset="0"/>
            </a:endParaRPr>
          </a:p>
          <a:p>
            <a:pPr marL="457200" lvl="0" indent="-381000" rtl="0">
              <a:spcBef>
                <a:spcPts val="0"/>
              </a:spcBef>
              <a:spcAft>
                <a:spcPts val="0"/>
              </a:spcAft>
              <a:buSzPts val="2400"/>
              <a:buAutoNum type="arabicPeriod"/>
            </a:pPr>
            <a:r>
              <a:rPr lang="en-GB" sz="3600" dirty="0">
                <a:latin typeface="Century Gothic" panose="020B0502020202020204" pitchFamily="34" charset="0"/>
              </a:rPr>
              <a:t>Pulkit Agarwal</a:t>
            </a:r>
            <a:endParaRPr sz="3600" dirty="0">
              <a:latin typeface="Century Gothic" panose="020B0502020202020204" pitchFamily="34" charset="0"/>
            </a:endParaRPr>
          </a:p>
          <a:p>
            <a:pPr marL="457200" lvl="0" indent="-381000" rtl="0">
              <a:spcBef>
                <a:spcPts val="0"/>
              </a:spcBef>
              <a:spcAft>
                <a:spcPts val="0"/>
              </a:spcAft>
              <a:buSzPts val="2400"/>
              <a:buAutoNum type="arabicPeriod"/>
            </a:pPr>
            <a:r>
              <a:rPr lang="en-GB" sz="3600" dirty="0">
                <a:latin typeface="Century Gothic" panose="020B0502020202020204" pitchFamily="34" charset="0"/>
              </a:rPr>
              <a:t>Manjeet Yadav</a:t>
            </a:r>
            <a:endParaRPr sz="3600" dirty="0">
              <a:latin typeface="Century Gothic" panose="020B0502020202020204" pitchFamily="34" charset="0"/>
            </a:endParaRPr>
          </a:p>
          <a:p>
            <a:pPr marL="457200" lvl="0" indent="-381000" rtl="0">
              <a:spcBef>
                <a:spcPts val="0"/>
              </a:spcBef>
              <a:spcAft>
                <a:spcPts val="0"/>
              </a:spcAft>
              <a:buSzPts val="2400"/>
              <a:buAutoNum type="arabicPeriod"/>
            </a:pPr>
            <a:r>
              <a:rPr lang="en-GB" sz="3600" dirty="0" err="1">
                <a:latin typeface="Century Gothic" panose="020B0502020202020204" pitchFamily="34" charset="0"/>
              </a:rPr>
              <a:t>Rudrani</a:t>
            </a:r>
            <a:r>
              <a:rPr lang="en-GB" sz="3600" dirty="0">
                <a:latin typeface="Century Gothic" panose="020B0502020202020204" pitchFamily="34" charset="0"/>
              </a:rPr>
              <a:t> Mondal</a:t>
            </a:r>
            <a:endParaRPr sz="3600" dirty="0">
              <a:latin typeface="Century Gothic" panose="020B0502020202020204" pitchFamily="34" charset="0"/>
            </a:endParaRPr>
          </a:p>
          <a:p>
            <a:pPr marL="457200" lvl="0" indent="-381000" rtl="0">
              <a:spcBef>
                <a:spcPts val="0"/>
              </a:spcBef>
              <a:spcAft>
                <a:spcPts val="0"/>
              </a:spcAft>
              <a:buSzPts val="2400"/>
              <a:buAutoNum type="arabicPeriod"/>
            </a:pPr>
            <a:r>
              <a:rPr lang="en-GB" sz="3600" dirty="0">
                <a:latin typeface="Century Gothic" panose="020B0502020202020204" pitchFamily="34" charset="0"/>
              </a:rPr>
              <a:t>Aditi</a:t>
            </a:r>
            <a:endParaRPr sz="3600" dirty="0">
              <a:latin typeface="Century Gothic" panose="020B0502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88" name="Google Shape;188;p33"/>
          <p:cNvPicPr preferRelativeResize="0"/>
          <p:nvPr/>
        </p:nvPicPr>
        <p:blipFill>
          <a:blip r:embed="rId3">
            <a:alphaModFix/>
          </a:blip>
          <a:stretch>
            <a:fillRect/>
          </a:stretch>
        </p:blipFill>
        <p:spPr>
          <a:xfrm>
            <a:off x="1891850" y="1193200"/>
            <a:ext cx="7924800" cy="39052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4"/>
          <p:cNvSpPr txBox="1">
            <a:spLocks noGrp="1"/>
          </p:cNvSpPr>
          <p:nvPr>
            <p:ph type="body" idx="1"/>
          </p:nvPr>
        </p:nvSpPr>
        <p:spPr>
          <a:xfrm>
            <a:off x="517200" y="655848"/>
            <a:ext cx="11157600" cy="5435700"/>
          </a:xfrm>
          <a:prstGeom prst="rect">
            <a:avLst/>
          </a:prstGeom>
        </p:spPr>
        <p:txBody>
          <a:bodyPr spcFirstLastPara="1" wrap="square" lIns="121900" tIns="121900" rIns="121900" bIns="121900" anchor="t" anchorCtr="0">
            <a:normAutofit/>
          </a:bodyPr>
          <a:lstStyle/>
          <a:p>
            <a:pPr marL="0" lvl="0" indent="0" algn="l" rtl="0">
              <a:spcBef>
                <a:spcPts val="0"/>
              </a:spcBef>
              <a:spcAft>
                <a:spcPts val="0"/>
              </a:spcAft>
              <a:buNone/>
            </a:pPr>
            <a:r>
              <a:rPr lang="en-GB" sz="3000" b="1">
                <a:latin typeface="Maven Pro"/>
                <a:ea typeface="Maven Pro"/>
                <a:cs typeface="Maven Pro"/>
                <a:sym typeface="Maven Pro"/>
              </a:rPr>
              <a:t>1.New user cold start</a:t>
            </a:r>
            <a:endParaRPr sz="3000" b="1">
              <a:latin typeface="Maven Pro"/>
              <a:ea typeface="Maven Pro"/>
              <a:cs typeface="Maven Pro"/>
              <a:sym typeface="Maven Pro"/>
            </a:endParaRPr>
          </a:p>
          <a:p>
            <a:pPr marL="0" lvl="0" indent="0" algn="l" rtl="0">
              <a:lnSpc>
                <a:spcPct val="115000"/>
              </a:lnSpc>
              <a:spcBef>
                <a:spcPts val="1600"/>
              </a:spcBef>
              <a:spcAft>
                <a:spcPts val="0"/>
              </a:spcAft>
              <a:buNone/>
            </a:pPr>
            <a:r>
              <a:rPr lang="en-GB" sz="2000">
                <a:latin typeface="Nunito"/>
                <a:ea typeface="Nunito"/>
                <a:cs typeface="Nunito"/>
                <a:sym typeface="Nunito"/>
              </a:rPr>
              <a:t>When system is not able to produce preferences for the new user due to lack of search history and rating information is called new-user cold start problem.</a:t>
            </a:r>
            <a:endParaRPr sz="2000">
              <a:latin typeface="Nunito"/>
              <a:ea typeface="Nunito"/>
              <a:cs typeface="Nunito"/>
              <a:sym typeface="Nunito"/>
            </a:endParaRPr>
          </a:p>
          <a:p>
            <a:pPr marL="0" lvl="0" indent="0" algn="l" rtl="0">
              <a:spcBef>
                <a:spcPts val="0"/>
              </a:spcBef>
              <a:spcAft>
                <a:spcPts val="0"/>
              </a:spcAft>
              <a:buNone/>
            </a:pPr>
            <a:endParaRPr sz="3000" b="1">
              <a:latin typeface="Maven Pro"/>
              <a:ea typeface="Maven Pro"/>
              <a:cs typeface="Maven Pro"/>
              <a:sym typeface="Maven Pro"/>
            </a:endParaRPr>
          </a:p>
          <a:p>
            <a:pPr marL="0" lvl="0" indent="0" algn="l" rtl="0">
              <a:spcBef>
                <a:spcPts val="1600"/>
              </a:spcBef>
              <a:spcAft>
                <a:spcPts val="0"/>
              </a:spcAft>
              <a:buNone/>
            </a:pPr>
            <a:r>
              <a:rPr lang="en-GB" sz="3000" b="1">
                <a:latin typeface="Maven Pro"/>
                <a:ea typeface="Maven Pro"/>
                <a:cs typeface="Maven Pro"/>
                <a:sym typeface="Maven Pro"/>
              </a:rPr>
              <a:t>2. New item cold start</a:t>
            </a:r>
            <a:endParaRPr sz="3000" b="1">
              <a:latin typeface="Maven Pro"/>
              <a:ea typeface="Maven Pro"/>
              <a:cs typeface="Maven Pro"/>
              <a:sym typeface="Maven Pro"/>
            </a:endParaRPr>
          </a:p>
          <a:p>
            <a:pPr marL="0" lvl="0" indent="0" algn="l" rtl="0">
              <a:lnSpc>
                <a:spcPct val="115000"/>
              </a:lnSpc>
              <a:spcBef>
                <a:spcPts val="1600"/>
              </a:spcBef>
              <a:spcAft>
                <a:spcPts val="0"/>
              </a:spcAft>
              <a:buNone/>
            </a:pPr>
            <a:r>
              <a:rPr lang="en-GB" sz="2000">
                <a:latin typeface="Nunito"/>
                <a:ea typeface="Nunito"/>
                <a:cs typeface="Nunito"/>
                <a:sym typeface="Nunito"/>
              </a:rPr>
              <a:t>When it is not possible to place new items at the top of the preference list, is known as new item cold start problem.</a:t>
            </a:r>
            <a:endParaRPr sz="2000">
              <a:latin typeface="Nunito"/>
              <a:ea typeface="Nunito"/>
              <a:cs typeface="Nunito"/>
              <a:sym typeface="Nunito"/>
            </a:endParaRPr>
          </a:p>
          <a:p>
            <a:pPr marL="0" lvl="0" indent="0" algn="l" rtl="0">
              <a:lnSpc>
                <a:spcPct val="115000"/>
              </a:lnSpc>
              <a:spcBef>
                <a:spcPts val="1200"/>
              </a:spcBef>
              <a:spcAft>
                <a:spcPts val="0"/>
              </a:spcAft>
              <a:buNone/>
            </a:pPr>
            <a:r>
              <a:rPr lang="en-GB" sz="2000">
                <a:latin typeface="Nunito"/>
                <a:ea typeface="Nunito"/>
                <a:cs typeface="Nunito"/>
                <a:sym typeface="Nunito"/>
              </a:rPr>
              <a:t>Collaborative filtering is affected by the new user and new item cold-start problems, however the content-based recommendation suffers only from a new user cold start problem.</a:t>
            </a:r>
            <a:endParaRPr sz="2000">
              <a:latin typeface="Nunito"/>
              <a:ea typeface="Nunito"/>
              <a:cs typeface="Nunito"/>
              <a:sym typeface="Nunito"/>
            </a:endParaRPr>
          </a:p>
          <a:p>
            <a:pPr marL="0" lvl="0" indent="0" algn="l" rtl="0">
              <a:spcBef>
                <a:spcPts val="0"/>
              </a:spcBef>
              <a:spcAft>
                <a:spcPts val="1600"/>
              </a:spcAft>
              <a:buNone/>
            </a:pPr>
            <a:endParaRPr sz="2000" b="1">
              <a:latin typeface="Maven Pro"/>
              <a:ea typeface="Maven Pro"/>
              <a:cs typeface="Maven Pro"/>
              <a:sym typeface="Maven Pr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5"/>
          <p:cNvSpPr txBox="1">
            <a:spLocks noGrp="1"/>
          </p:cNvSpPr>
          <p:nvPr>
            <p:ph type="title"/>
          </p:nvPr>
        </p:nvSpPr>
        <p:spPr>
          <a:prstGeom prst="rect">
            <a:avLst/>
          </a:prstGeom>
        </p:spPr>
        <p:txBody>
          <a:bodyPr spcFirstLastPara="1" wrap="square" lIns="121900" tIns="121900" rIns="121900" bIns="121900" anchor="b" anchorCtr="0">
            <a:normAutofit/>
          </a:bodyPr>
          <a:lstStyle/>
          <a:p>
            <a:pPr marL="0" lvl="0" indent="0" algn="l" rtl="0">
              <a:spcBef>
                <a:spcPts val="0"/>
              </a:spcBef>
              <a:spcAft>
                <a:spcPts val="0"/>
              </a:spcAft>
              <a:buNone/>
            </a:pPr>
            <a:r>
              <a:rPr lang="en-GB" sz="3000" b="1">
                <a:latin typeface="Maven Pro"/>
                <a:ea typeface="Maven Pro"/>
                <a:cs typeface="Maven Pro"/>
                <a:sym typeface="Maven Pro"/>
              </a:rPr>
              <a:t>The solution (Approaches)</a:t>
            </a:r>
            <a:endParaRPr sz="3000"/>
          </a:p>
        </p:txBody>
      </p:sp>
      <p:sp>
        <p:nvSpPr>
          <p:cNvPr id="199" name="Google Shape;199;p35"/>
          <p:cNvSpPr txBox="1">
            <a:spLocks noGrp="1"/>
          </p:cNvSpPr>
          <p:nvPr>
            <p:ph type="body" idx="1"/>
          </p:nvPr>
        </p:nvSpPr>
        <p:spPr>
          <a:xfrm>
            <a:off x="517200" y="1525399"/>
            <a:ext cx="11157600" cy="4566300"/>
          </a:xfrm>
          <a:prstGeom prst="rect">
            <a:avLst/>
          </a:prstGeom>
        </p:spPr>
        <p:txBody>
          <a:bodyPr spcFirstLastPara="1" wrap="square" lIns="121900" tIns="121900" rIns="121900" bIns="121900" anchor="t" anchorCtr="0">
            <a:normAutofit/>
          </a:bodyPr>
          <a:lstStyle/>
          <a:p>
            <a:pPr marL="0" lvl="0" indent="0" algn="l" rtl="0">
              <a:lnSpc>
                <a:spcPct val="115000"/>
              </a:lnSpc>
              <a:spcBef>
                <a:spcPts val="0"/>
              </a:spcBef>
              <a:spcAft>
                <a:spcPts val="0"/>
              </a:spcAft>
              <a:buNone/>
            </a:pPr>
            <a:r>
              <a:rPr lang="en-GB" sz="2000">
                <a:latin typeface="Nunito"/>
                <a:ea typeface="Nunito"/>
                <a:cs typeface="Nunito"/>
                <a:sym typeface="Nunito"/>
              </a:rPr>
              <a:t>Researchers have purposed various ways to tackle the cold start problem:</a:t>
            </a:r>
            <a:endParaRPr sz="2000">
              <a:latin typeface="Nunito"/>
              <a:ea typeface="Nunito"/>
              <a:cs typeface="Nunito"/>
              <a:sym typeface="Nunito"/>
            </a:endParaRPr>
          </a:p>
          <a:p>
            <a:pPr marL="0" lvl="0" indent="0" algn="l" rtl="0">
              <a:lnSpc>
                <a:spcPct val="115000"/>
              </a:lnSpc>
              <a:spcBef>
                <a:spcPts val="0"/>
              </a:spcBef>
              <a:spcAft>
                <a:spcPts val="0"/>
              </a:spcAft>
              <a:buNone/>
            </a:pPr>
            <a:endParaRPr sz="2000">
              <a:latin typeface="Nunito"/>
              <a:ea typeface="Nunito"/>
              <a:cs typeface="Nunito"/>
              <a:sym typeface="Nunito"/>
            </a:endParaRPr>
          </a:p>
          <a:p>
            <a:pPr marL="0" lvl="0" indent="0" algn="l" rtl="0">
              <a:lnSpc>
                <a:spcPct val="115000"/>
              </a:lnSpc>
              <a:spcBef>
                <a:spcPts val="0"/>
              </a:spcBef>
              <a:spcAft>
                <a:spcPts val="0"/>
              </a:spcAft>
              <a:buNone/>
            </a:pPr>
            <a:r>
              <a:rPr lang="en-GB" sz="2000">
                <a:latin typeface="Nunito"/>
                <a:ea typeface="Nunito"/>
                <a:cs typeface="Nunito"/>
                <a:sym typeface="Nunito"/>
              </a:rPr>
              <a:t>1.</a:t>
            </a:r>
            <a:r>
              <a:rPr lang="en-GB" sz="2000" b="1">
                <a:latin typeface="Nunito"/>
                <a:ea typeface="Nunito"/>
                <a:cs typeface="Nunito"/>
                <a:sym typeface="Nunito"/>
              </a:rPr>
              <a:t>Representative based:</a:t>
            </a:r>
            <a:r>
              <a:rPr lang="en-GB" sz="2000">
                <a:latin typeface="Nunito"/>
                <a:ea typeface="Nunito"/>
                <a:cs typeface="Nunito"/>
                <a:sym typeface="Nunito"/>
              </a:rPr>
              <a:t> use subset of items and users that represent the population</a:t>
            </a:r>
            <a:endParaRPr sz="2000">
              <a:latin typeface="Nunito"/>
              <a:ea typeface="Nunito"/>
              <a:cs typeface="Nunito"/>
              <a:sym typeface="Nunito"/>
            </a:endParaRPr>
          </a:p>
          <a:p>
            <a:pPr marL="0" lvl="0" indent="0" algn="l" rtl="0">
              <a:lnSpc>
                <a:spcPct val="115000"/>
              </a:lnSpc>
              <a:spcBef>
                <a:spcPts val="0"/>
              </a:spcBef>
              <a:spcAft>
                <a:spcPts val="0"/>
              </a:spcAft>
              <a:buNone/>
            </a:pPr>
            <a:endParaRPr sz="2000">
              <a:latin typeface="Nunito"/>
              <a:ea typeface="Nunito"/>
              <a:cs typeface="Nunito"/>
              <a:sym typeface="Nunito"/>
            </a:endParaRPr>
          </a:p>
          <a:p>
            <a:pPr marL="0" lvl="0" indent="0" algn="l" rtl="0">
              <a:lnSpc>
                <a:spcPct val="115000"/>
              </a:lnSpc>
              <a:spcBef>
                <a:spcPts val="0"/>
              </a:spcBef>
              <a:spcAft>
                <a:spcPts val="0"/>
              </a:spcAft>
              <a:buNone/>
            </a:pPr>
            <a:r>
              <a:rPr lang="en-GB" sz="2000">
                <a:latin typeface="Nunito"/>
                <a:ea typeface="Nunito"/>
                <a:cs typeface="Nunito"/>
                <a:sym typeface="Nunito"/>
              </a:rPr>
              <a:t>2.</a:t>
            </a:r>
            <a:r>
              <a:rPr lang="en-GB" sz="2000" b="1">
                <a:latin typeface="Nunito"/>
                <a:ea typeface="Nunito"/>
                <a:cs typeface="Nunito"/>
                <a:sym typeface="Nunito"/>
              </a:rPr>
              <a:t>Content based:</a:t>
            </a:r>
            <a:r>
              <a:rPr lang="en-GB" sz="2000">
                <a:latin typeface="Nunito"/>
                <a:ea typeface="Nunito"/>
                <a:cs typeface="Nunito"/>
                <a:sym typeface="Nunito"/>
              </a:rPr>
              <a:t> use of side information such as text, social network, etc.</a:t>
            </a:r>
            <a:endParaRPr sz="2000">
              <a:latin typeface="Nunito"/>
              <a:ea typeface="Nunito"/>
              <a:cs typeface="Nunito"/>
              <a:sym typeface="Nunito"/>
            </a:endParaRPr>
          </a:p>
          <a:p>
            <a:pPr marL="0" lvl="0" indent="0" algn="l" rtl="0">
              <a:lnSpc>
                <a:spcPct val="115000"/>
              </a:lnSpc>
              <a:spcBef>
                <a:spcPts val="0"/>
              </a:spcBef>
              <a:spcAft>
                <a:spcPts val="0"/>
              </a:spcAft>
              <a:buNone/>
            </a:pPr>
            <a:endParaRPr sz="2000">
              <a:latin typeface="Nunito"/>
              <a:ea typeface="Nunito"/>
              <a:cs typeface="Nunito"/>
              <a:sym typeface="Nunito"/>
            </a:endParaRPr>
          </a:p>
          <a:p>
            <a:pPr marL="0" lvl="0" indent="0" algn="l" rtl="0">
              <a:lnSpc>
                <a:spcPct val="115000"/>
              </a:lnSpc>
              <a:spcBef>
                <a:spcPts val="0"/>
              </a:spcBef>
              <a:spcAft>
                <a:spcPts val="0"/>
              </a:spcAft>
              <a:buNone/>
            </a:pPr>
            <a:r>
              <a:rPr lang="en-GB" sz="2000"/>
              <a:t>3. </a:t>
            </a:r>
            <a:r>
              <a:rPr lang="en-GB" sz="2000" b="1"/>
              <a:t>Bandit:</a:t>
            </a:r>
            <a:r>
              <a:rPr lang="en-GB" sz="2000"/>
              <a:t> consider the exploration vs exploitation tradeoff in new item.</a:t>
            </a:r>
            <a:endParaRPr sz="2000"/>
          </a:p>
          <a:p>
            <a:pPr marL="0" lvl="0" indent="0" algn="l" rtl="0">
              <a:lnSpc>
                <a:spcPct val="115000"/>
              </a:lnSpc>
              <a:spcBef>
                <a:spcPts val="0"/>
              </a:spcBef>
              <a:spcAft>
                <a:spcPts val="0"/>
              </a:spcAft>
              <a:buNone/>
            </a:pPr>
            <a:endParaRPr sz="2000"/>
          </a:p>
          <a:p>
            <a:pPr marL="0" lvl="0" indent="0" algn="l" rtl="0">
              <a:lnSpc>
                <a:spcPct val="115000"/>
              </a:lnSpc>
              <a:spcBef>
                <a:spcPts val="0"/>
              </a:spcBef>
              <a:spcAft>
                <a:spcPts val="0"/>
              </a:spcAft>
              <a:buNone/>
            </a:pPr>
            <a:r>
              <a:rPr lang="en-GB" sz="2000">
                <a:latin typeface="Nunito"/>
                <a:ea typeface="Nunito"/>
                <a:cs typeface="Nunito"/>
                <a:sym typeface="Nunito"/>
              </a:rPr>
              <a:t>4. </a:t>
            </a:r>
            <a:r>
              <a:rPr lang="en-GB" sz="2000" b="1">
                <a:latin typeface="Nunito"/>
                <a:ea typeface="Nunito"/>
                <a:cs typeface="Nunito"/>
                <a:sym typeface="Nunito"/>
              </a:rPr>
              <a:t>Deep Learning: </a:t>
            </a:r>
            <a:r>
              <a:rPr lang="en-GB" sz="2000">
                <a:latin typeface="Nunito"/>
                <a:ea typeface="Nunito"/>
                <a:cs typeface="Nunito"/>
                <a:sym typeface="Nunito"/>
              </a:rPr>
              <a:t>recent methods that tries to solve some issues tackled above but using a black box.</a:t>
            </a:r>
            <a:endParaRPr sz="2000">
              <a:latin typeface="Nunito"/>
              <a:ea typeface="Nunito"/>
              <a:cs typeface="Nunito"/>
              <a:sym typeface="Nuni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16CEE74-A200-4AD6-9865-0794F6CCAEAE}"/>
              </a:ext>
            </a:extLst>
          </p:cNvPr>
          <p:cNvSpPr txBox="1"/>
          <p:nvPr/>
        </p:nvSpPr>
        <p:spPr>
          <a:xfrm>
            <a:off x="3429000" y="419100"/>
            <a:ext cx="5334000" cy="707886"/>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000" b="0" i="0" u="sng" strike="noStrike" kern="1200" cap="none" spc="0" normalizeH="0" baseline="0" noProof="0" dirty="0">
                <a:ln>
                  <a:noFill/>
                </a:ln>
                <a:solidFill>
                  <a:prstClr val="white"/>
                </a:solidFill>
                <a:effectLst/>
                <a:uLnTx/>
                <a:uFillTx/>
                <a:latin typeface="Rockwell" panose="02060603020205020403"/>
                <a:ea typeface="+mn-ea"/>
                <a:cs typeface="+mn-cs"/>
              </a:rPr>
              <a:t>DATA DESCRIPTION</a:t>
            </a:r>
          </a:p>
        </p:txBody>
      </p:sp>
      <p:sp>
        <p:nvSpPr>
          <p:cNvPr id="5" name="TextBox 4">
            <a:extLst>
              <a:ext uri="{FF2B5EF4-FFF2-40B4-BE49-F238E27FC236}">
                <a16:creationId xmlns:a16="http://schemas.microsoft.com/office/drawing/2014/main" id="{96EEA2D7-0B9B-4652-BD59-246103098DF7}"/>
              </a:ext>
            </a:extLst>
          </p:cNvPr>
          <p:cNvSpPr txBox="1"/>
          <p:nvPr/>
        </p:nvSpPr>
        <p:spPr>
          <a:xfrm>
            <a:off x="3224212" y="1126986"/>
            <a:ext cx="5743575" cy="46166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Rockwell" panose="02060603020205020403"/>
                <a:ea typeface="+mn-ea"/>
                <a:cs typeface="+mn-cs"/>
              </a:rPr>
              <a:t>(The Million Song Dataset Challenge)</a:t>
            </a:r>
          </a:p>
        </p:txBody>
      </p:sp>
      <p:sp>
        <p:nvSpPr>
          <p:cNvPr id="6" name="TextBox 5">
            <a:extLst>
              <a:ext uri="{FF2B5EF4-FFF2-40B4-BE49-F238E27FC236}">
                <a16:creationId xmlns:a16="http://schemas.microsoft.com/office/drawing/2014/main" id="{271357BF-63B6-4738-8163-6F0AEE43A6A3}"/>
              </a:ext>
            </a:extLst>
          </p:cNvPr>
          <p:cNvSpPr txBox="1"/>
          <p:nvPr/>
        </p:nvSpPr>
        <p:spPr>
          <a:xfrm>
            <a:off x="4781549" y="2296537"/>
            <a:ext cx="2628900" cy="523220"/>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sng" strike="noStrike" kern="1200" cap="none" spc="0" normalizeH="0" baseline="0" noProof="0" dirty="0">
                <a:ln>
                  <a:noFill/>
                </a:ln>
                <a:solidFill>
                  <a:srgbClr val="DE9C3C">
                    <a:lumMod val="20000"/>
                    <a:lumOff val="80000"/>
                  </a:srgbClr>
                </a:solidFill>
                <a:effectLst/>
                <a:uLnTx/>
                <a:uFillTx/>
                <a:latin typeface="Rockwell" panose="02060603020205020403"/>
                <a:ea typeface="+mn-ea"/>
                <a:cs typeface="+mn-cs"/>
              </a:rPr>
              <a:t>DATA FIELDS</a:t>
            </a:r>
          </a:p>
        </p:txBody>
      </p:sp>
      <p:sp>
        <p:nvSpPr>
          <p:cNvPr id="7" name="TextBox 6">
            <a:extLst>
              <a:ext uri="{FF2B5EF4-FFF2-40B4-BE49-F238E27FC236}">
                <a16:creationId xmlns:a16="http://schemas.microsoft.com/office/drawing/2014/main" id="{E0500BD9-7A8E-4215-BEDA-C2B6808FE268}"/>
              </a:ext>
            </a:extLst>
          </p:cNvPr>
          <p:cNvSpPr txBox="1"/>
          <p:nvPr/>
        </p:nvSpPr>
        <p:spPr>
          <a:xfrm>
            <a:off x="1620439" y="3527643"/>
            <a:ext cx="8951120" cy="2532681"/>
          </a:xfrm>
          <a:prstGeom prst="rect">
            <a:avLst/>
          </a:prstGeom>
          <a:noFill/>
        </p:spPr>
        <p:txBody>
          <a:bodyPr wrap="square" rtlCol="0">
            <a:spAutoFit/>
          </a:bodyPr>
          <a:lstStyle/>
          <a:p>
            <a:pPr marL="342900" marR="0" lvl="0" indent="-342900" algn="l" defTabSz="457200" rtl="0" eaLnBrk="1" fontAlgn="auto" latinLnBrk="0" hangingPunct="1">
              <a:lnSpc>
                <a:spcPct val="150000"/>
              </a:lnSpc>
              <a:spcBef>
                <a:spcPts val="0"/>
              </a:spcBef>
              <a:spcAft>
                <a:spcPts val="0"/>
              </a:spcAft>
              <a:buClrTx/>
              <a:buSzTx/>
              <a:buFont typeface="+mj-lt"/>
              <a:buAutoNum type="arabicPeriod"/>
              <a:tabLst/>
              <a:defRPr/>
            </a:pPr>
            <a:r>
              <a:rPr kumimoji="0" lang="en-US" sz="1800" b="1" i="0" u="sng" strike="noStrike" kern="1200" cap="none" spc="0" normalizeH="0" baseline="0" noProof="0" dirty="0">
                <a:ln>
                  <a:noFill/>
                </a:ln>
                <a:solidFill>
                  <a:prstClr val="white"/>
                </a:solidFill>
                <a:effectLst/>
                <a:uLnTx/>
                <a:uFillTx/>
                <a:latin typeface="Rockwell" panose="02060603020205020403"/>
                <a:ea typeface="+mn-ea"/>
                <a:cs typeface="+mn-cs"/>
              </a:rPr>
              <a:t>USER ID</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rPr>
              <a:t> </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sym typeface="Wingdings" panose="05000000000000000000" pitchFamily="2" charset="2"/>
              </a:rPr>
              <a:t>It specifies the unique user.</a:t>
            </a:r>
            <a:endPar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endParaRPr>
          </a:p>
          <a:p>
            <a:pPr marL="342900" marR="0" lvl="0" indent="-342900" algn="l" defTabSz="457200" rtl="0" eaLnBrk="1" fontAlgn="auto" latinLnBrk="0" hangingPunct="1">
              <a:lnSpc>
                <a:spcPct val="150000"/>
              </a:lnSpc>
              <a:spcBef>
                <a:spcPts val="0"/>
              </a:spcBef>
              <a:spcAft>
                <a:spcPts val="0"/>
              </a:spcAft>
              <a:buClrTx/>
              <a:buSzTx/>
              <a:buFont typeface="+mj-lt"/>
              <a:buAutoNum type="arabicPeriod"/>
              <a:tabLst/>
              <a:defRPr/>
            </a:pPr>
            <a:r>
              <a:rPr kumimoji="0" lang="en-US" sz="1800" b="1" i="0" u="sng" strike="noStrike" kern="1200" cap="none" spc="0" normalizeH="0" baseline="0" noProof="0" dirty="0">
                <a:ln>
                  <a:noFill/>
                </a:ln>
                <a:solidFill>
                  <a:prstClr val="white"/>
                </a:solidFill>
                <a:effectLst/>
                <a:uLnTx/>
                <a:uFillTx/>
                <a:latin typeface="Rockwell" panose="02060603020205020403"/>
                <a:ea typeface="+mn-ea"/>
                <a:cs typeface="+mn-cs"/>
              </a:rPr>
              <a:t>SONG ID</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rPr>
              <a:t> </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sym typeface="Wingdings" panose="05000000000000000000" pitchFamily="2" charset="2"/>
              </a:rPr>
              <a:t> It specify unique song. every song is represented by different id</a:t>
            </a:r>
            <a:endPar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endParaRPr>
          </a:p>
          <a:p>
            <a:pPr marL="342900" marR="0" lvl="0" indent="-342900" algn="l" defTabSz="457200" rtl="0" eaLnBrk="1" fontAlgn="auto" latinLnBrk="0" hangingPunct="1">
              <a:lnSpc>
                <a:spcPct val="150000"/>
              </a:lnSpc>
              <a:spcBef>
                <a:spcPts val="0"/>
              </a:spcBef>
              <a:spcAft>
                <a:spcPts val="0"/>
              </a:spcAft>
              <a:buClrTx/>
              <a:buSzTx/>
              <a:buFont typeface="+mj-lt"/>
              <a:buAutoNum type="arabicPeriod"/>
              <a:tabLst/>
              <a:defRPr/>
            </a:pPr>
            <a:r>
              <a:rPr kumimoji="0" lang="en-US" sz="1800" b="1" i="0" u="sng" strike="noStrike" kern="1200" cap="none" spc="0" normalizeH="0" baseline="0" noProof="0" dirty="0">
                <a:ln>
                  <a:noFill/>
                </a:ln>
                <a:solidFill>
                  <a:prstClr val="white"/>
                </a:solidFill>
                <a:effectLst/>
                <a:uLnTx/>
                <a:uFillTx/>
                <a:latin typeface="Rockwell" panose="02060603020205020403"/>
                <a:ea typeface="+mn-ea"/>
                <a:cs typeface="+mn-cs"/>
              </a:rPr>
              <a:t>TASTE ID</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rPr>
              <a:t> </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sym typeface="Wingdings" panose="05000000000000000000" pitchFamily="2" charset="2"/>
              </a:rPr>
              <a:t> It shows the similarities of the songs (like </a:t>
            </a:r>
            <a:r>
              <a:rPr kumimoji="0" lang="en-US" sz="1800" b="0" i="0" u="none" strike="noStrike" kern="1200" cap="none" spc="0" normalizeH="0" baseline="0" noProof="0" dirty="0" err="1">
                <a:ln>
                  <a:noFill/>
                </a:ln>
                <a:solidFill>
                  <a:prstClr val="white"/>
                </a:solidFill>
                <a:effectLst/>
                <a:uLnTx/>
                <a:uFillTx/>
                <a:latin typeface="Rockwell" panose="02060603020205020403"/>
                <a:ea typeface="+mn-ea"/>
                <a:cs typeface="+mn-cs"/>
                <a:sym typeface="Wingdings" panose="05000000000000000000" pitchFamily="2" charset="2"/>
              </a:rPr>
              <a:t>rap,sad,romantic</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sym typeface="Wingdings" panose="05000000000000000000" pitchFamily="2" charset="2"/>
              </a:rPr>
              <a:t>) </a:t>
            </a:r>
            <a:endPar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endParaRPr>
          </a:p>
          <a:p>
            <a:pPr marL="342900" marR="0" lvl="0" indent="-342900" algn="l" defTabSz="457200" rtl="0" eaLnBrk="1" fontAlgn="auto" latinLnBrk="0" hangingPunct="1">
              <a:lnSpc>
                <a:spcPct val="150000"/>
              </a:lnSpc>
              <a:spcBef>
                <a:spcPts val="0"/>
              </a:spcBef>
              <a:spcAft>
                <a:spcPts val="0"/>
              </a:spcAft>
              <a:buClrTx/>
              <a:buSzTx/>
              <a:buFont typeface="+mj-lt"/>
              <a:buAutoNum type="arabicPeriod"/>
              <a:tabLst/>
              <a:defRPr/>
            </a:pPr>
            <a:r>
              <a:rPr kumimoji="0" lang="en-US" sz="1800" b="1" i="0" u="sng" strike="noStrike" kern="1200" cap="none" spc="0" normalizeH="0" baseline="0" noProof="0" dirty="0">
                <a:ln>
                  <a:noFill/>
                </a:ln>
                <a:solidFill>
                  <a:prstClr val="white"/>
                </a:solidFill>
                <a:effectLst/>
                <a:uLnTx/>
                <a:uFillTx/>
                <a:latin typeface="Rockwell" panose="02060603020205020403"/>
                <a:ea typeface="+mn-ea"/>
                <a:cs typeface="+mn-cs"/>
              </a:rPr>
              <a:t>ARTISTS</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rPr>
              <a:t> </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sym typeface="Wingdings" panose="05000000000000000000" pitchFamily="2" charset="2"/>
              </a:rPr>
              <a:t> It contains the name of song artists</a:t>
            </a:r>
            <a:endPar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endParaRPr>
          </a:p>
          <a:p>
            <a:pPr marL="342900" marR="0" lvl="0" indent="-342900" algn="l" defTabSz="457200" rtl="0" eaLnBrk="1" fontAlgn="auto" latinLnBrk="0" hangingPunct="1">
              <a:lnSpc>
                <a:spcPct val="150000"/>
              </a:lnSpc>
              <a:spcBef>
                <a:spcPts val="0"/>
              </a:spcBef>
              <a:spcAft>
                <a:spcPts val="0"/>
              </a:spcAft>
              <a:buClrTx/>
              <a:buSzTx/>
              <a:buFont typeface="+mj-lt"/>
              <a:buAutoNum type="arabicPeriod"/>
              <a:tabLst/>
              <a:defRPr/>
            </a:pPr>
            <a:r>
              <a:rPr kumimoji="0" lang="en-US" sz="1800" b="1" i="0" u="sng" strike="noStrike" kern="1200" cap="none" spc="0" normalizeH="0" baseline="0" noProof="0" dirty="0">
                <a:ln>
                  <a:noFill/>
                </a:ln>
                <a:solidFill>
                  <a:prstClr val="white"/>
                </a:solidFill>
                <a:effectLst/>
                <a:uLnTx/>
                <a:uFillTx/>
                <a:latin typeface="Rockwell" panose="02060603020205020403"/>
                <a:ea typeface="+mn-ea"/>
                <a:cs typeface="+mn-cs"/>
              </a:rPr>
              <a:t>SONG NAME</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rPr>
              <a:t> </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sym typeface="Wingdings" panose="05000000000000000000" pitchFamily="2" charset="2"/>
              </a:rPr>
              <a:t> Name of the song</a:t>
            </a:r>
          </a:p>
          <a:p>
            <a:pPr marL="342900" marR="0" lvl="0" indent="-342900" algn="l" defTabSz="457200" rtl="0" eaLnBrk="1" fontAlgn="auto" latinLnBrk="0" hangingPunct="1">
              <a:lnSpc>
                <a:spcPct val="150000"/>
              </a:lnSpc>
              <a:spcBef>
                <a:spcPts val="0"/>
              </a:spcBef>
              <a:spcAft>
                <a:spcPts val="0"/>
              </a:spcAft>
              <a:buClrTx/>
              <a:buSzTx/>
              <a:buFont typeface="+mj-lt"/>
              <a:buAutoNum type="arabicPeriod"/>
              <a:tabLst/>
              <a:defRPr/>
            </a:pPr>
            <a:r>
              <a:rPr kumimoji="0" lang="en-US" sz="1800" b="1" i="0" u="sng" strike="noStrike" kern="1200" cap="none" spc="0" normalizeH="0" baseline="0" noProof="0" dirty="0">
                <a:ln>
                  <a:noFill/>
                </a:ln>
                <a:solidFill>
                  <a:prstClr val="white"/>
                </a:solidFill>
                <a:effectLst/>
                <a:uLnTx/>
                <a:uFillTx/>
                <a:latin typeface="Rockwell" panose="02060603020205020403"/>
                <a:ea typeface="+mn-ea"/>
                <a:cs typeface="+mn-cs"/>
              </a:rPr>
              <a:t>VALUE COUNT </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rPr>
              <a:t> </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sym typeface="Wingdings" panose="05000000000000000000" pitchFamily="2" charset="2"/>
              </a:rPr>
              <a:t> No. of times a song played by each user.</a:t>
            </a:r>
            <a:r>
              <a:rPr kumimoji="0" lang="en-US" sz="1800" b="0" i="0" u="none" strike="noStrike" kern="1200" cap="none" spc="0" normalizeH="0" baseline="0" noProof="0" dirty="0">
                <a:ln>
                  <a:noFill/>
                </a:ln>
                <a:solidFill>
                  <a:prstClr val="white"/>
                </a:solidFill>
                <a:effectLst/>
                <a:uLnTx/>
                <a:uFillTx/>
                <a:latin typeface="Rockwell" panose="02060603020205020403"/>
                <a:ea typeface="+mn-ea"/>
                <a:cs typeface="+mn-cs"/>
              </a:rPr>
              <a:t> </a:t>
            </a:r>
          </a:p>
        </p:txBody>
      </p:sp>
    </p:spTree>
    <p:extLst>
      <p:ext uri="{BB962C8B-B14F-4D97-AF65-F5344CB8AC3E}">
        <p14:creationId xmlns:p14="http://schemas.microsoft.com/office/powerpoint/2010/main" val="22926158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a:extLst>
              <a:ext uri="{FF2B5EF4-FFF2-40B4-BE49-F238E27FC236}">
                <a16:creationId xmlns:a16="http://schemas.microsoft.com/office/drawing/2014/main" id="{716CEE74-A200-4AD6-9865-0794F6CCAEAE}"/>
              </a:ext>
            </a:extLst>
          </p:cNvPr>
          <p:cNvSpPr txBox="1"/>
          <p:nvPr/>
        </p:nvSpPr>
        <p:spPr>
          <a:xfrm>
            <a:off x="3429000" y="291217"/>
            <a:ext cx="5334000" cy="707886"/>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4000" b="0" i="0" u="sng" strike="noStrike" kern="1200" cap="none" spc="0" normalizeH="0" baseline="0" noProof="0" dirty="0">
                <a:ln>
                  <a:noFill/>
                </a:ln>
                <a:solidFill>
                  <a:prstClr val="white"/>
                </a:solidFill>
                <a:effectLst/>
                <a:uLnTx/>
                <a:uFillTx/>
                <a:latin typeface="Rockwell" panose="02060603020205020403"/>
                <a:ea typeface="+mn-ea"/>
                <a:cs typeface="+mn-cs"/>
              </a:rPr>
              <a:t>PROBLEM SOLVING</a:t>
            </a:r>
          </a:p>
        </p:txBody>
      </p:sp>
      <p:sp>
        <p:nvSpPr>
          <p:cNvPr id="3" name="TextBox 2">
            <a:extLst>
              <a:ext uri="{FF2B5EF4-FFF2-40B4-BE49-F238E27FC236}">
                <a16:creationId xmlns:a16="http://schemas.microsoft.com/office/drawing/2014/main" id="{AA6E443B-214E-478F-8FDD-4B517FDC67EC}"/>
              </a:ext>
            </a:extLst>
          </p:cNvPr>
          <p:cNvSpPr txBox="1"/>
          <p:nvPr/>
        </p:nvSpPr>
        <p:spPr>
          <a:xfrm>
            <a:off x="497840" y="1605280"/>
            <a:ext cx="11196320" cy="4832092"/>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Century Gothic" panose="020B0502020202020204" pitchFamily="34" charset="0"/>
              </a:rPr>
              <a:t>First we will convert text data into csv</a:t>
            </a:r>
          </a:p>
          <a:p>
            <a:pPr marL="285750" indent="-285750">
              <a:buFont typeface="Arial" panose="020B0604020202020204" pitchFamily="34" charset="0"/>
              <a:buChar char="•"/>
            </a:pPr>
            <a:r>
              <a:rPr lang="en-US" sz="2800" dirty="0">
                <a:latin typeface="Century Gothic" panose="020B0502020202020204" pitchFamily="34" charset="0"/>
              </a:rPr>
              <a:t>Then we will do data processing (like merging and removing data)</a:t>
            </a:r>
          </a:p>
          <a:p>
            <a:pPr marL="285750" indent="-285750">
              <a:buFont typeface="Arial" panose="020B0604020202020204" pitchFamily="34" charset="0"/>
              <a:buChar char="•"/>
            </a:pPr>
            <a:r>
              <a:rPr lang="en-US" sz="2800" dirty="0">
                <a:latin typeface="Century Gothic" panose="020B0502020202020204" pitchFamily="34" charset="0"/>
              </a:rPr>
              <a:t>After completing data preprocessing we will move towards EDA</a:t>
            </a:r>
          </a:p>
          <a:p>
            <a:pPr marL="285750" indent="-285750">
              <a:buFont typeface="Arial" panose="020B0604020202020204" pitchFamily="34" charset="0"/>
              <a:buChar char="•"/>
            </a:pPr>
            <a:r>
              <a:rPr lang="en-US" sz="2800" dirty="0">
                <a:latin typeface="Century Gothic" panose="020B0502020202020204" pitchFamily="34" charset="0"/>
              </a:rPr>
              <a:t>After Eda we will get proper idea of  data </a:t>
            </a:r>
          </a:p>
          <a:p>
            <a:pPr marL="285750" indent="-285750">
              <a:buFont typeface="Arial" panose="020B0604020202020204" pitchFamily="34" charset="0"/>
              <a:buChar char="•"/>
            </a:pPr>
            <a:r>
              <a:rPr lang="en-US" sz="2800" dirty="0">
                <a:latin typeface="Century Gothic" panose="020B0502020202020204" pitchFamily="34" charset="0"/>
              </a:rPr>
              <a:t>Then we will try to implement Collaborative filtering, Popularity Based Recommendation System and Content based filtering and will keep eye on cold start problem while implementing.</a:t>
            </a:r>
          </a:p>
          <a:p>
            <a:pPr marL="285750" indent="-285750">
              <a:buFont typeface="Arial" panose="020B0604020202020204" pitchFamily="34" charset="0"/>
              <a:buChar char="•"/>
            </a:pPr>
            <a:r>
              <a:rPr lang="en-US" sz="2800" dirty="0">
                <a:latin typeface="Century Gothic" panose="020B0502020202020204" pitchFamily="34" charset="0"/>
              </a:rPr>
              <a:t>Then we will do model analysis.</a:t>
            </a:r>
          </a:p>
          <a:p>
            <a:pPr marL="285750" indent="-285750">
              <a:buFont typeface="Arial" panose="020B0604020202020204" pitchFamily="34" charset="0"/>
              <a:buChar char="•"/>
            </a:pPr>
            <a:endParaRPr lang="en-US" sz="2800" dirty="0">
              <a:latin typeface="Century Gothic" panose="020B0502020202020204" pitchFamily="34" charset="0"/>
            </a:endParaRPr>
          </a:p>
        </p:txBody>
      </p:sp>
    </p:spTree>
    <p:extLst>
      <p:ext uri="{BB962C8B-B14F-4D97-AF65-F5344CB8AC3E}">
        <p14:creationId xmlns:p14="http://schemas.microsoft.com/office/powerpoint/2010/main" val="18112816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F73045B-141D-413B-AAFE-FE7B49C1E00A}"/>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 r="134"/>
          <a:stretch/>
        </p:blipFill>
        <p:spPr>
          <a:xfrm>
            <a:off x="6258560" y="1663700"/>
            <a:ext cx="5638800" cy="3530600"/>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8" name="Picture 7">
            <a:extLst>
              <a:ext uri="{FF2B5EF4-FFF2-40B4-BE49-F238E27FC236}">
                <a16:creationId xmlns:a16="http://schemas.microsoft.com/office/drawing/2014/main" id="{B63E95C3-FEFF-47C5-983F-6B2E23D093B5}"/>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721360" y="1433220"/>
            <a:ext cx="5638800" cy="376108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2644824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6"/>
          <p:cNvSpPr txBox="1">
            <a:spLocks noGrp="1"/>
          </p:cNvSpPr>
          <p:nvPr>
            <p:ph type="body" idx="1"/>
          </p:nvPr>
        </p:nvSpPr>
        <p:spPr>
          <a:xfrm>
            <a:off x="415600" y="613075"/>
            <a:ext cx="11360700" cy="5247000"/>
          </a:xfrm>
          <a:prstGeom prst="rect">
            <a:avLst/>
          </a:prstGeom>
        </p:spPr>
        <p:txBody>
          <a:bodyPr spcFirstLastPara="1" wrap="square" lIns="121900" tIns="121900" rIns="121900" bIns="121900" anchor="t" anchorCtr="0">
            <a:normAutofit/>
          </a:bodyPr>
          <a:lstStyle/>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r>
              <a:rPr lang="en-GB" sz="4400" b="1">
                <a:latin typeface="Maven Pro"/>
                <a:ea typeface="Maven Pro"/>
                <a:cs typeface="Maven Pro"/>
                <a:sym typeface="Maven Pro"/>
              </a:rPr>
              <a:t>What are Recommendations?</a:t>
            </a: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Clr>
                <a:srgbClr val="000000"/>
              </a:buClr>
              <a:buSzPts val="1600"/>
              <a:buFont typeface="Arial"/>
              <a:buNone/>
            </a:pPr>
            <a:r>
              <a:rPr lang="en-GB" sz="2000"/>
              <a:t>How does youtube know what video you might want to watch next? How does the google play store pick an app just for you? magic? No, in both cases, an ml</a:t>
            </a:r>
            <a:r>
              <a:rPr lang="en-GB" sz="2000">
                <a:latin typeface="Nunito"/>
                <a:ea typeface="Nunito"/>
                <a:cs typeface="Nunito"/>
                <a:sym typeface="Nunito"/>
              </a:rPr>
              <a:t>-</a:t>
            </a:r>
            <a:r>
              <a:rPr lang="en-GB" sz="2000"/>
              <a:t>based recommendation model determines how similar videos and apps are to other things you like and then serves up a recommendation. Two kinds of recommendations are commonly used:</a:t>
            </a:r>
            <a:endParaRPr sz="2000">
              <a:latin typeface="Nunito"/>
              <a:ea typeface="Nunito"/>
              <a:cs typeface="Nunito"/>
              <a:sym typeface="Nunito"/>
            </a:endParaRPr>
          </a:p>
          <a:p>
            <a:pPr marL="342900" lvl="0" indent="-368300" algn="l" rtl="0">
              <a:lnSpc>
                <a:spcPct val="100000"/>
              </a:lnSpc>
              <a:spcBef>
                <a:spcPts val="1000"/>
              </a:spcBef>
              <a:spcAft>
                <a:spcPts val="0"/>
              </a:spcAft>
              <a:buSzPts val="2000"/>
              <a:buFont typeface="Nunito"/>
              <a:buChar char="⮚"/>
            </a:pPr>
            <a:r>
              <a:rPr lang="en-GB" sz="2000"/>
              <a:t>Home page recommendations</a:t>
            </a:r>
            <a:endParaRPr sz="2000">
              <a:latin typeface="Nunito"/>
              <a:ea typeface="Nunito"/>
              <a:cs typeface="Nunito"/>
              <a:sym typeface="Nunito"/>
            </a:endParaRPr>
          </a:p>
          <a:p>
            <a:pPr marL="342900" lvl="0" indent="-368300" algn="l" rtl="0">
              <a:lnSpc>
                <a:spcPct val="100000"/>
              </a:lnSpc>
              <a:spcBef>
                <a:spcPts val="1000"/>
              </a:spcBef>
              <a:spcAft>
                <a:spcPts val="0"/>
              </a:spcAft>
              <a:buSzPts val="2000"/>
              <a:buFont typeface="Nunito"/>
              <a:buChar char="⮚"/>
            </a:pPr>
            <a:r>
              <a:rPr lang="en-GB" sz="2000"/>
              <a:t>Related item recommendations</a:t>
            </a:r>
            <a:endParaRPr sz="2000">
              <a:latin typeface="Nunito"/>
              <a:ea typeface="Nunito"/>
              <a:cs typeface="Nunito"/>
              <a:sym typeface="Nunito"/>
            </a:endParaRPr>
          </a:p>
          <a:p>
            <a:pPr marL="0" lvl="0" indent="0" algn="l" rtl="0">
              <a:spcBef>
                <a:spcPts val="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645130" y="1010066"/>
            <a:ext cx="9404723" cy="140053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4200"/>
              <a:buFont typeface="Century Gothic"/>
              <a:buNone/>
            </a:pPr>
            <a:r>
              <a:rPr lang="en-GB" b="1"/>
              <a:t>Why Recommendations?</a:t>
            </a:r>
            <a:endParaRPr/>
          </a:p>
        </p:txBody>
      </p:sp>
      <p:sp>
        <p:nvSpPr>
          <p:cNvPr id="103" name="Google Shape;103;p19"/>
          <p:cNvSpPr txBox="1">
            <a:spLocks noGrp="1"/>
          </p:cNvSpPr>
          <p:nvPr>
            <p:ph idx="1"/>
          </p:nvPr>
        </p:nvSpPr>
        <p:spPr>
          <a:xfrm>
            <a:off x="278675" y="2052925"/>
            <a:ext cx="11427000" cy="4195500"/>
          </a:xfrm>
          <a:prstGeom prst="rect">
            <a:avLst/>
          </a:prstGeom>
          <a:noFill/>
          <a:ln>
            <a:noFill/>
          </a:ln>
        </p:spPr>
        <p:txBody>
          <a:bodyPr spcFirstLastPara="1" wrap="square" lIns="91425" tIns="45700" rIns="91425" bIns="45700" anchor="t" anchorCtr="0">
            <a:normAutofit/>
          </a:bodyPr>
          <a:lstStyle/>
          <a:p>
            <a:pPr marL="342900" lvl="0" indent="0" algn="l" rtl="0">
              <a:spcBef>
                <a:spcPts val="0"/>
              </a:spcBef>
              <a:spcAft>
                <a:spcPts val="0"/>
              </a:spcAft>
              <a:buNone/>
            </a:pPr>
            <a:r>
              <a:rPr lang="en-GB" sz="2000"/>
              <a:t>A recommendation system helps users find compelling content in a large corpora. For example, the Google Play Store provides millions of apps, while YouTube provides billions of videos. More apps and videos are added every day. How can users find new compelling new content? Yes, one can use search to access content. However, a recommendation engine can display items that users might not have thought to search for on their own.</a:t>
            </a:r>
            <a:endParaRPr sz="2000"/>
          </a:p>
          <a:p>
            <a:pPr marL="0" lvl="0" indent="0" algn="l" rtl="0">
              <a:spcBef>
                <a:spcPts val="1000"/>
              </a:spcBef>
              <a:spcAft>
                <a:spcPts val="0"/>
              </a:spcAft>
              <a:buSzPts val="1600"/>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4200"/>
              <a:buFont typeface="Century Gothic"/>
              <a:buNone/>
            </a:pPr>
            <a:r>
              <a:rPr lang="en-GB" b="1"/>
              <a:t>Recommendation Systems Overview</a:t>
            </a:r>
            <a:br>
              <a:rPr lang="en-GB" b="1"/>
            </a:br>
            <a:endParaRPr/>
          </a:p>
        </p:txBody>
      </p:sp>
      <p:sp>
        <p:nvSpPr>
          <p:cNvPr id="89" name="Google Shape;89;p17"/>
          <p:cNvSpPr txBox="1">
            <a:spLocks noGrp="1"/>
          </p:cNvSpPr>
          <p:nvPr>
            <p:ph idx="1"/>
          </p:nvPr>
        </p:nvSpPr>
        <p:spPr>
          <a:xfrm>
            <a:off x="1103300" y="1596875"/>
            <a:ext cx="10445400" cy="4651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600"/>
              <a:buNone/>
            </a:pPr>
            <a:r>
              <a:rPr lang="en-GB" sz="2000"/>
              <a:t>One common architecture for recommendation systems consists of the following components:</a:t>
            </a:r>
            <a:endParaRPr sz="2000"/>
          </a:p>
          <a:p>
            <a:pPr marL="342900" lvl="0" indent="-368300" algn="l" rtl="0">
              <a:spcBef>
                <a:spcPts val="1000"/>
              </a:spcBef>
              <a:spcAft>
                <a:spcPts val="0"/>
              </a:spcAft>
              <a:buSzPts val="2000"/>
              <a:buChar char="●"/>
            </a:pPr>
            <a:r>
              <a:rPr lang="en-GB" sz="2000"/>
              <a:t>candidate generation</a:t>
            </a:r>
            <a:endParaRPr sz="2000"/>
          </a:p>
          <a:p>
            <a:pPr marL="342900" lvl="0" indent="-368300" algn="l" rtl="0">
              <a:spcBef>
                <a:spcPts val="1000"/>
              </a:spcBef>
              <a:spcAft>
                <a:spcPts val="0"/>
              </a:spcAft>
              <a:buSzPts val="2000"/>
              <a:buChar char="●"/>
            </a:pPr>
            <a:r>
              <a:rPr lang="en-GB" sz="2000"/>
              <a:t>scoring</a:t>
            </a:r>
            <a:endParaRPr sz="2000"/>
          </a:p>
          <a:p>
            <a:pPr marL="342900" lvl="0" indent="-368300" algn="l" rtl="0">
              <a:spcBef>
                <a:spcPts val="1000"/>
              </a:spcBef>
              <a:spcAft>
                <a:spcPts val="0"/>
              </a:spcAft>
              <a:buSzPts val="2000"/>
              <a:buChar char="●"/>
            </a:pPr>
            <a:r>
              <a:rPr lang="en-GB" sz="2000"/>
              <a:t>re-ranking</a:t>
            </a:r>
            <a:endParaRPr sz="2000"/>
          </a:p>
          <a:p>
            <a:pPr marL="342900" lvl="0" indent="-241300" algn="l" rtl="0">
              <a:spcBef>
                <a:spcPts val="1000"/>
              </a:spcBef>
              <a:spcAft>
                <a:spcPts val="0"/>
              </a:spcAft>
              <a:buSzPts val="1600"/>
              <a:buNone/>
            </a:pPr>
            <a:endParaRPr/>
          </a:p>
          <a:p>
            <a:pPr marL="342900" lvl="0" indent="-241300" algn="l" rtl="0">
              <a:spcBef>
                <a:spcPts val="1000"/>
              </a:spcBef>
              <a:spcAft>
                <a:spcPts val="0"/>
              </a:spcAft>
              <a:buSzPts val="1600"/>
              <a:buNone/>
            </a:pPr>
            <a:endParaRPr/>
          </a:p>
        </p:txBody>
      </p:sp>
      <p:pic>
        <p:nvPicPr>
          <p:cNvPr id="90" name="Google Shape;90;p17"/>
          <p:cNvPicPr preferRelativeResize="0"/>
          <p:nvPr/>
        </p:nvPicPr>
        <p:blipFill rotWithShape="1">
          <a:blip r:embed="rId3">
            <a:alphaModFix/>
          </a:blip>
          <a:srcRect l="20740" t="34272" r="21426" b="20109"/>
          <a:stretch/>
        </p:blipFill>
        <p:spPr>
          <a:xfrm>
            <a:off x="2849107" y="4006640"/>
            <a:ext cx="5939698" cy="230885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4200"/>
              <a:buFont typeface="Century Gothic"/>
              <a:buNone/>
            </a:pPr>
            <a:r>
              <a:rPr lang="en-GB" b="1" dirty="0"/>
              <a:t>Candidate Generation Overview</a:t>
            </a:r>
            <a:br>
              <a:rPr lang="en-GB" b="1" dirty="0"/>
            </a:br>
            <a:endParaRPr dirty="0"/>
          </a:p>
        </p:txBody>
      </p:sp>
      <p:sp>
        <p:nvSpPr>
          <p:cNvPr id="96" name="Google Shape;96;p18"/>
          <p:cNvSpPr txBox="1">
            <a:spLocks noGrp="1"/>
          </p:cNvSpPr>
          <p:nvPr>
            <p:ph idx="1"/>
          </p:nvPr>
        </p:nvSpPr>
        <p:spPr>
          <a:xfrm>
            <a:off x="1103300" y="1340225"/>
            <a:ext cx="10203000" cy="4908300"/>
          </a:xfrm>
          <a:prstGeom prst="rect">
            <a:avLst/>
          </a:prstGeom>
          <a:noFill/>
          <a:ln>
            <a:noFill/>
          </a:ln>
        </p:spPr>
        <p:txBody>
          <a:bodyPr spcFirstLastPara="1" wrap="square" lIns="91425" tIns="45700" rIns="91425" bIns="45700" anchor="t" anchorCtr="0">
            <a:normAutofit/>
          </a:bodyPr>
          <a:lstStyle/>
          <a:p>
            <a:pPr marL="342900" lvl="0" indent="0" algn="l" rtl="0">
              <a:spcBef>
                <a:spcPts val="0"/>
              </a:spcBef>
              <a:spcAft>
                <a:spcPts val="0"/>
              </a:spcAft>
              <a:buNone/>
            </a:pPr>
            <a:r>
              <a:rPr lang="en-GB" sz="2000"/>
              <a:t>Candidate generation is the first stage of recommendation. Given a query, the system generates a set of relevant candidates. The following table shows two common candidate generation approaches:</a:t>
            </a:r>
            <a:endParaRPr sz="2000"/>
          </a:p>
          <a:p>
            <a:pPr marL="342900" lvl="0" indent="-241300" algn="l" rtl="0">
              <a:spcBef>
                <a:spcPts val="1000"/>
              </a:spcBef>
              <a:spcAft>
                <a:spcPts val="0"/>
              </a:spcAft>
              <a:buSzPts val="1600"/>
              <a:buNone/>
            </a:pPr>
            <a:endParaRPr sz="2000"/>
          </a:p>
        </p:txBody>
      </p:sp>
      <p:pic>
        <p:nvPicPr>
          <p:cNvPr id="97" name="Google Shape;97;p18"/>
          <p:cNvPicPr preferRelativeResize="0"/>
          <p:nvPr/>
        </p:nvPicPr>
        <p:blipFill rotWithShape="1">
          <a:blip r:embed="rId3">
            <a:alphaModFix/>
          </a:blip>
          <a:srcRect l="21538" t="47507" r="22889" b="32401"/>
          <a:stretch/>
        </p:blipFill>
        <p:spPr>
          <a:xfrm>
            <a:off x="1611125" y="2968000"/>
            <a:ext cx="9404726" cy="2689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4200"/>
              <a:buFont typeface="Century Gothic"/>
              <a:buNone/>
            </a:pPr>
            <a:r>
              <a:rPr lang="en-GB" b="1"/>
              <a:t>Content-based Filtering</a:t>
            </a:r>
            <a:br>
              <a:rPr lang="en-GB" b="1"/>
            </a:br>
            <a:endParaRPr/>
          </a:p>
        </p:txBody>
      </p:sp>
      <p:sp>
        <p:nvSpPr>
          <p:cNvPr id="109" name="Google Shape;109;p20"/>
          <p:cNvSpPr txBox="1">
            <a:spLocks noGrp="1"/>
          </p:cNvSpPr>
          <p:nvPr>
            <p:ph idx="1"/>
          </p:nvPr>
        </p:nvSpPr>
        <p:spPr>
          <a:xfrm>
            <a:off x="1459750" y="1268950"/>
            <a:ext cx="9404700" cy="5247000"/>
          </a:xfrm>
          <a:prstGeom prst="rect">
            <a:avLst/>
          </a:prstGeom>
          <a:noFill/>
          <a:ln>
            <a:noFill/>
          </a:ln>
        </p:spPr>
        <p:txBody>
          <a:bodyPr spcFirstLastPara="1" wrap="square" lIns="91425" tIns="45700" rIns="91425" bIns="45700" anchor="t" anchorCtr="0">
            <a:normAutofit/>
          </a:bodyPr>
          <a:lstStyle/>
          <a:p>
            <a:pPr marL="342900" lvl="0" indent="0" algn="l" rtl="0">
              <a:spcBef>
                <a:spcPts val="0"/>
              </a:spcBef>
              <a:spcAft>
                <a:spcPts val="0"/>
              </a:spcAft>
              <a:buNone/>
            </a:pPr>
            <a:r>
              <a:rPr lang="en-GB" sz="2000"/>
              <a:t>Content-based systems make recommendations based on the user’s purchase or consumption history and generally become more accurate the more actions (inputs) the user takes.</a:t>
            </a:r>
            <a:endParaRPr sz="2000"/>
          </a:p>
          <a:p>
            <a:pPr marL="342900" lvl="0" indent="-241300" algn="l" rtl="0">
              <a:spcBef>
                <a:spcPts val="1000"/>
              </a:spcBef>
              <a:spcAft>
                <a:spcPts val="0"/>
              </a:spcAft>
              <a:buSzPts val="1600"/>
              <a:buNone/>
            </a:pPr>
            <a:endParaRPr/>
          </a:p>
          <a:p>
            <a:pPr marL="342900" lvl="0" indent="-241300" algn="l" rtl="0">
              <a:spcBef>
                <a:spcPts val="1000"/>
              </a:spcBef>
              <a:spcAft>
                <a:spcPts val="0"/>
              </a:spcAft>
              <a:buSzPts val="1600"/>
              <a:buNone/>
            </a:pPr>
            <a:endParaRPr/>
          </a:p>
        </p:txBody>
      </p:sp>
      <p:pic>
        <p:nvPicPr>
          <p:cNvPr id="110" name="Google Shape;110;p20"/>
          <p:cNvPicPr preferRelativeResize="0"/>
          <p:nvPr/>
        </p:nvPicPr>
        <p:blipFill rotWithShape="1">
          <a:blip r:embed="rId3">
            <a:alphaModFix/>
          </a:blip>
          <a:srcRect l="24463" t="18436" r="20895" b="7110"/>
          <a:stretch/>
        </p:blipFill>
        <p:spPr>
          <a:xfrm>
            <a:off x="2766000" y="3121475"/>
            <a:ext cx="7100400" cy="31269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1"/>
          <p:cNvSpPr txBox="1">
            <a:spLocks noGrp="1"/>
          </p:cNvSpPr>
          <p:nvPr>
            <p:ph idx="1"/>
          </p:nvPr>
        </p:nvSpPr>
        <p:spPr>
          <a:xfrm>
            <a:off x="646098" y="731525"/>
            <a:ext cx="10631700" cy="5517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600"/>
              <a:buNone/>
            </a:pPr>
            <a:r>
              <a:rPr lang="en-GB" sz="2000"/>
              <a:t>More specific types of content-based recommendation systems include:</a:t>
            </a:r>
            <a:endParaRPr sz="2000"/>
          </a:p>
          <a:p>
            <a:pPr marL="342900" lvl="0" indent="-368300" algn="l" rtl="0">
              <a:spcBef>
                <a:spcPts val="1000"/>
              </a:spcBef>
              <a:spcAft>
                <a:spcPts val="0"/>
              </a:spcAft>
              <a:buSzPts val="2000"/>
              <a:buChar char="●"/>
            </a:pPr>
            <a:r>
              <a:rPr lang="en-GB" sz="2000" b="1"/>
              <a:t>By Content Similarity:</a:t>
            </a:r>
            <a:r>
              <a:rPr lang="en-GB" sz="2000"/>
              <a:t> As the most basic type of content-based recommendation system, this strategy involves recommending content that is close based on its metadata. This approach makes sense for catalogs with a lot of rich metadata and where traffic is low compared to the number of products in the catalog.</a:t>
            </a:r>
            <a:endParaRPr sz="2000"/>
          </a:p>
          <a:p>
            <a:pPr marL="342900" lvl="0" indent="-368300" algn="l" rtl="0">
              <a:spcBef>
                <a:spcPts val="1000"/>
              </a:spcBef>
              <a:spcAft>
                <a:spcPts val="0"/>
              </a:spcAft>
              <a:buSzPts val="2000"/>
              <a:buChar char="●"/>
            </a:pPr>
            <a:r>
              <a:rPr lang="en-GB" sz="2000" b="1"/>
              <a:t>By Latent Factor Modeling: </a:t>
            </a:r>
            <a:r>
              <a:rPr lang="en-GB" sz="2000"/>
              <a:t>Going one step further than the content similarity approach, the crux of this strategy is inferring individuals’ inherent interests by assuming that previous choices are indicative of certain tastes or hobbies. Where the previous strategy is based on explicit, manually filled catalog metadata, this strategy hinges on discovering implicit relationships. This is done by using the history of users’ larger interactions (e.g., movie watched, item purchased, etc.) to learn these tastes.</a:t>
            </a:r>
            <a:endParaRPr sz="2000"/>
          </a:p>
          <a:p>
            <a:pPr marL="342900" lvl="0" indent="-241300" algn="l" rtl="0">
              <a:spcBef>
                <a:spcPts val="1000"/>
              </a:spcBef>
              <a:spcAft>
                <a:spcPts val="0"/>
              </a:spcAft>
              <a:buSzPts val="1600"/>
              <a:buNone/>
            </a:pP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idx="1"/>
          </p:nvPr>
        </p:nvSpPr>
        <p:spPr>
          <a:xfrm>
            <a:off x="720123" y="914400"/>
            <a:ext cx="10629000" cy="5447100"/>
          </a:xfrm>
          <a:prstGeom prst="rect">
            <a:avLst/>
          </a:prstGeom>
          <a:noFill/>
          <a:ln>
            <a:noFill/>
          </a:ln>
        </p:spPr>
        <p:txBody>
          <a:bodyPr spcFirstLastPara="1" wrap="square" lIns="91425" tIns="45700" rIns="91425" bIns="45700" anchor="t" anchorCtr="0">
            <a:normAutofit/>
          </a:bodyPr>
          <a:lstStyle/>
          <a:p>
            <a:pPr marL="342900" lvl="0" indent="-368300" algn="l" rtl="0">
              <a:spcBef>
                <a:spcPts val="0"/>
              </a:spcBef>
              <a:spcAft>
                <a:spcPts val="0"/>
              </a:spcAft>
              <a:buSzPts val="2000"/>
              <a:buChar char="●"/>
            </a:pPr>
            <a:r>
              <a:rPr lang="en-GB" sz="2000" b="1"/>
              <a:t>By Topic Modeling: </a:t>
            </a:r>
            <a:r>
              <a:rPr lang="en-GB" sz="2000"/>
              <a:t>This is a variant of the Latent Factor Modeling strategy, whereby instead of considering users’ larger actions, one would infer interests by analyzing unstructured text to detect particular topics of interest. It is particularly interesting for use cases with rich but unstructured textual information (such as news articles).</a:t>
            </a:r>
            <a:endParaRPr sz="2000"/>
          </a:p>
          <a:p>
            <a:pPr marL="342900" lvl="0" indent="-368300" algn="l" rtl="0">
              <a:spcBef>
                <a:spcPts val="1000"/>
              </a:spcBef>
              <a:spcAft>
                <a:spcPts val="0"/>
              </a:spcAft>
              <a:buSzPts val="2000"/>
              <a:buChar char="●"/>
            </a:pPr>
            <a:r>
              <a:rPr lang="en-GB" sz="2000" b="1"/>
              <a:t>By Popular Content Promotion: </a:t>
            </a:r>
            <a:r>
              <a:rPr lang="en-GB" sz="2000"/>
              <a:t>This involves highlighting product recommendations based on the product’s intrinsic features that may make it interesting to a wide audience: price, feature, popularity, etc. This strategy can also take into account the freshness or age of the content and thus enable using the most trendy content for recommendations. This is often used in cases where new content is the majority.</a:t>
            </a:r>
            <a:endParaRPr sz="2000"/>
          </a:p>
          <a:p>
            <a:pPr marL="342900" lvl="0" indent="-241300" algn="l" rtl="0">
              <a:spcBef>
                <a:spcPts val="1000"/>
              </a:spcBef>
              <a:spcAft>
                <a:spcPts val="0"/>
              </a:spcAft>
              <a:buSzPts val="1600"/>
              <a:buNone/>
            </a:pPr>
            <a:endParaRPr>
              <a:solidFill>
                <a:schemeClr val="dk1"/>
              </a:solidFill>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1_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Damask</Template>
  <TotalTime>62</TotalTime>
  <Words>1990</Words>
  <Application>Microsoft Office PowerPoint</Application>
  <PresentationFormat>Widescreen</PresentationFormat>
  <Paragraphs>104</Paragraphs>
  <Slides>25</Slides>
  <Notes>14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25</vt:i4>
      </vt:variant>
    </vt:vector>
  </HeadingPairs>
  <TitlesOfParts>
    <vt:vector size="35" baseType="lpstr">
      <vt:lpstr>Bookman Old Style</vt:lpstr>
      <vt:lpstr>Arial</vt:lpstr>
      <vt:lpstr>Maven Pro</vt:lpstr>
      <vt:lpstr>Rockwell</vt:lpstr>
      <vt:lpstr>Nunito SemiBold</vt:lpstr>
      <vt:lpstr>Nunito</vt:lpstr>
      <vt:lpstr>Nunito Black</vt:lpstr>
      <vt:lpstr>Century Gothic</vt:lpstr>
      <vt:lpstr>Damask</vt:lpstr>
      <vt:lpstr>1_Damask</vt:lpstr>
      <vt:lpstr>PowerPoint Presentation</vt:lpstr>
      <vt:lpstr>Our Team Members</vt:lpstr>
      <vt:lpstr>PowerPoint Presentation</vt:lpstr>
      <vt:lpstr>Why Recommendations?</vt:lpstr>
      <vt:lpstr>Recommendation Systems Overview </vt:lpstr>
      <vt:lpstr>Candidate Generation Overview </vt:lpstr>
      <vt:lpstr>Content-based Filtering </vt:lpstr>
      <vt:lpstr>PowerPoint Presentation</vt:lpstr>
      <vt:lpstr>PowerPoint Presentation</vt:lpstr>
      <vt:lpstr>Advantages and Disadvantages OF Content-based Filtering  </vt:lpstr>
      <vt:lpstr>Collaborative Filtering  </vt:lpstr>
      <vt:lpstr>WHAT IS COLLABORATIVE FILTERING?</vt:lpstr>
      <vt:lpstr>TYPES OF CF</vt:lpstr>
      <vt:lpstr>PowerPoint Presentation</vt:lpstr>
      <vt:lpstr>PowerPoint Presentation</vt:lpstr>
      <vt:lpstr>PowerPoint Presentation</vt:lpstr>
      <vt:lpstr>PowerPoint Presentation</vt:lpstr>
      <vt:lpstr>PowerPoint Presentation</vt:lpstr>
      <vt:lpstr>Cold Start Problem</vt:lpstr>
      <vt:lpstr>PowerPoint Presentation</vt:lpstr>
      <vt:lpstr>PowerPoint Presentation</vt:lpstr>
      <vt:lpstr>The solution (Approaches)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JAIRAJ KUMAR</dc:creator>
  <cp:lastModifiedBy>Jairaj Kumar</cp:lastModifiedBy>
  <cp:revision>8</cp:revision>
  <dcterms:modified xsi:type="dcterms:W3CDTF">2021-06-10T08:32:46Z</dcterms:modified>
</cp:coreProperties>
</file>